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5" r:id="rId1"/>
    <p:sldMasterId id="2147483664" r:id="rId2"/>
  </p:sldMasterIdLst>
  <p:notesMasterIdLst>
    <p:notesMasterId r:id="rId26"/>
  </p:notesMasterIdLst>
  <p:handoutMasterIdLst>
    <p:handoutMasterId r:id="rId27"/>
  </p:handoutMasterIdLst>
  <p:sldIdLst>
    <p:sldId id="318" r:id="rId3"/>
    <p:sldId id="447" r:id="rId4"/>
    <p:sldId id="450" r:id="rId5"/>
    <p:sldId id="434" r:id="rId6"/>
    <p:sldId id="441" r:id="rId7"/>
    <p:sldId id="411" r:id="rId8"/>
    <p:sldId id="412" r:id="rId9"/>
    <p:sldId id="425" r:id="rId10"/>
    <p:sldId id="410" r:id="rId11"/>
    <p:sldId id="426" r:id="rId12"/>
    <p:sldId id="449" r:id="rId13"/>
    <p:sldId id="322" r:id="rId14"/>
    <p:sldId id="446" r:id="rId15"/>
    <p:sldId id="376" r:id="rId16"/>
    <p:sldId id="418" r:id="rId17"/>
    <p:sldId id="422" r:id="rId18"/>
    <p:sldId id="427" r:id="rId19"/>
    <p:sldId id="430" r:id="rId20"/>
    <p:sldId id="435" r:id="rId21"/>
    <p:sldId id="438" r:id="rId22"/>
    <p:sldId id="437" r:id="rId23"/>
    <p:sldId id="442" r:id="rId24"/>
    <p:sldId id="443" r:id="rId25"/>
  </p:sldIdLst>
  <p:sldSz cx="9144000" cy="6858000" type="screen4x3"/>
  <p:notesSz cx="6791325" cy="9923463"/>
  <p:defaultTextStyle>
    <a:defPPr>
      <a:defRPr lang="de-DE"/>
    </a:defPPr>
    <a:lvl1pPr algn="l" rtl="0" eaLnBrk="0" fontAlgn="base" hangingPunct="0">
      <a:spcBef>
        <a:spcPct val="0"/>
      </a:spcBef>
      <a:spcAft>
        <a:spcPct val="0"/>
      </a:spcAft>
      <a:defRPr sz="2400" kern="1200" baseline="-25000">
        <a:solidFill>
          <a:schemeClr val="tx1"/>
        </a:solidFill>
        <a:latin typeface="Times New Roman" pitchFamily="18" charset="0"/>
        <a:ea typeface="MS PGothic" pitchFamily="34" charset="-128"/>
        <a:cs typeface="+mn-cs"/>
      </a:defRPr>
    </a:lvl1pPr>
    <a:lvl2pPr marL="457200" algn="l" rtl="0" eaLnBrk="0" fontAlgn="base" hangingPunct="0">
      <a:spcBef>
        <a:spcPct val="0"/>
      </a:spcBef>
      <a:spcAft>
        <a:spcPct val="0"/>
      </a:spcAft>
      <a:defRPr sz="2400" kern="1200" baseline="-25000">
        <a:solidFill>
          <a:schemeClr val="tx1"/>
        </a:solidFill>
        <a:latin typeface="Times New Roman" pitchFamily="18" charset="0"/>
        <a:ea typeface="MS PGothic" pitchFamily="34" charset="-128"/>
        <a:cs typeface="+mn-cs"/>
      </a:defRPr>
    </a:lvl2pPr>
    <a:lvl3pPr marL="914400" algn="l" rtl="0" eaLnBrk="0" fontAlgn="base" hangingPunct="0">
      <a:spcBef>
        <a:spcPct val="0"/>
      </a:spcBef>
      <a:spcAft>
        <a:spcPct val="0"/>
      </a:spcAft>
      <a:defRPr sz="2400" kern="1200" baseline="-25000">
        <a:solidFill>
          <a:schemeClr val="tx1"/>
        </a:solidFill>
        <a:latin typeface="Times New Roman" pitchFamily="18" charset="0"/>
        <a:ea typeface="MS PGothic" pitchFamily="34" charset="-128"/>
        <a:cs typeface="+mn-cs"/>
      </a:defRPr>
    </a:lvl3pPr>
    <a:lvl4pPr marL="1371600" algn="l" rtl="0" eaLnBrk="0" fontAlgn="base" hangingPunct="0">
      <a:spcBef>
        <a:spcPct val="0"/>
      </a:spcBef>
      <a:spcAft>
        <a:spcPct val="0"/>
      </a:spcAft>
      <a:defRPr sz="2400" kern="1200" baseline="-25000">
        <a:solidFill>
          <a:schemeClr val="tx1"/>
        </a:solidFill>
        <a:latin typeface="Times New Roman" pitchFamily="18" charset="0"/>
        <a:ea typeface="MS PGothic" pitchFamily="34" charset="-128"/>
        <a:cs typeface="+mn-cs"/>
      </a:defRPr>
    </a:lvl4pPr>
    <a:lvl5pPr marL="1828800" algn="l" rtl="0" eaLnBrk="0" fontAlgn="base" hangingPunct="0">
      <a:spcBef>
        <a:spcPct val="0"/>
      </a:spcBef>
      <a:spcAft>
        <a:spcPct val="0"/>
      </a:spcAft>
      <a:defRPr sz="2400" kern="1200" baseline="-25000">
        <a:solidFill>
          <a:schemeClr val="tx1"/>
        </a:solidFill>
        <a:latin typeface="Times New Roman" pitchFamily="18" charset="0"/>
        <a:ea typeface="MS PGothic" pitchFamily="34" charset="-128"/>
        <a:cs typeface="+mn-cs"/>
      </a:defRPr>
    </a:lvl5pPr>
    <a:lvl6pPr marL="2286000" algn="l" defTabSz="914400" rtl="0" eaLnBrk="1" latinLnBrk="0" hangingPunct="1">
      <a:defRPr sz="2400" kern="1200" baseline="-25000">
        <a:solidFill>
          <a:schemeClr val="tx1"/>
        </a:solidFill>
        <a:latin typeface="Times New Roman" pitchFamily="18" charset="0"/>
        <a:ea typeface="MS PGothic" pitchFamily="34" charset="-128"/>
        <a:cs typeface="+mn-cs"/>
      </a:defRPr>
    </a:lvl6pPr>
    <a:lvl7pPr marL="2743200" algn="l" defTabSz="914400" rtl="0" eaLnBrk="1" latinLnBrk="0" hangingPunct="1">
      <a:defRPr sz="2400" kern="1200" baseline="-25000">
        <a:solidFill>
          <a:schemeClr val="tx1"/>
        </a:solidFill>
        <a:latin typeface="Times New Roman" pitchFamily="18" charset="0"/>
        <a:ea typeface="MS PGothic" pitchFamily="34" charset="-128"/>
        <a:cs typeface="+mn-cs"/>
      </a:defRPr>
    </a:lvl7pPr>
    <a:lvl8pPr marL="3200400" algn="l" defTabSz="914400" rtl="0" eaLnBrk="1" latinLnBrk="0" hangingPunct="1">
      <a:defRPr sz="2400" kern="1200" baseline="-25000">
        <a:solidFill>
          <a:schemeClr val="tx1"/>
        </a:solidFill>
        <a:latin typeface="Times New Roman" pitchFamily="18" charset="0"/>
        <a:ea typeface="MS PGothic" pitchFamily="34" charset="-128"/>
        <a:cs typeface="+mn-cs"/>
      </a:defRPr>
    </a:lvl8pPr>
    <a:lvl9pPr marL="3657600" algn="l" defTabSz="914400" rtl="0" eaLnBrk="1" latinLnBrk="0" hangingPunct="1">
      <a:defRPr sz="2400" kern="1200" baseline="-250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CC6600"/>
    <a:srgbClr val="FF9900"/>
    <a:srgbClr val="ED880E"/>
    <a:srgbClr val="E90D0D"/>
    <a:srgbClr val="FFCC66"/>
    <a:srgbClr val="BD2716"/>
    <a:srgbClr val="E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70" autoAdjust="0"/>
    <p:restoredTop sz="94660"/>
  </p:normalViewPr>
  <p:slideViewPr>
    <p:cSldViewPr>
      <p:cViewPr varScale="1">
        <p:scale>
          <a:sx n="103" d="100"/>
          <a:sy n="103" d="100"/>
        </p:scale>
        <p:origin x="105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8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hdr" sz="quarter"/>
          </p:nvPr>
        </p:nvSpPr>
        <p:spPr bwMode="auto">
          <a:xfrm>
            <a:off x="0" y="0"/>
            <a:ext cx="2943225" cy="496888"/>
          </a:xfrm>
          <a:prstGeom prst="rect">
            <a:avLst/>
          </a:prstGeom>
          <a:noFill/>
          <a:ln w="9525">
            <a:noFill/>
            <a:miter lim="800000"/>
            <a:headEnd/>
            <a:tailEnd/>
          </a:ln>
        </p:spPr>
        <p:txBody>
          <a:bodyPr vert="horz" wrap="square" lIns="91326" tIns="45665" rIns="91326" bIns="45665" numCol="1" anchor="t" anchorCtr="0" compatLnSpc="1">
            <a:prstTxWarp prst="textNoShape">
              <a:avLst/>
            </a:prstTxWarp>
          </a:bodyPr>
          <a:lstStyle>
            <a:lvl1pPr defTabSz="913815">
              <a:defRPr sz="1300" baseline="0">
                <a:latin typeface="Times New Roman" pitchFamily="18" charset="0"/>
                <a:ea typeface="+mn-ea"/>
                <a:cs typeface="+mn-cs"/>
              </a:defRPr>
            </a:lvl1pPr>
          </a:lstStyle>
          <a:p>
            <a:pPr>
              <a:defRPr/>
            </a:pPr>
            <a:endParaRPr lang="de-AT"/>
          </a:p>
        </p:txBody>
      </p:sp>
      <p:sp>
        <p:nvSpPr>
          <p:cNvPr id="125955" name="Rectangle 3"/>
          <p:cNvSpPr>
            <a:spLocks noGrp="1" noChangeArrowheads="1"/>
          </p:cNvSpPr>
          <p:nvPr>
            <p:ph type="dt" sz="quarter" idx="1"/>
          </p:nvPr>
        </p:nvSpPr>
        <p:spPr bwMode="auto">
          <a:xfrm>
            <a:off x="3848100" y="0"/>
            <a:ext cx="2943225" cy="496888"/>
          </a:xfrm>
          <a:prstGeom prst="rect">
            <a:avLst/>
          </a:prstGeom>
          <a:noFill/>
          <a:ln w="9525">
            <a:noFill/>
            <a:miter lim="800000"/>
            <a:headEnd/>
            <a:tailEnd/>
          </a:ln>
        </p:spPr>
        <p:txBody>
          <a:bodyPr vert="horz" wrap="square" lIns="91326" tIns="45665" rIns="91326" bIns="45665" numCol="1" anchor="t" anchorCtr="0" compatLnSpc="1">
            <a:prstTxWarp prst="textNoShape">
              <a:avLst/>
            </a:prstTxWarp>
          </a:bodyPr>
          <a:lstStyle>
            <a:lvl1pPr algn="r" defTabSz="911225">
              <a:defRPr sz="1300" baseline="0"/>
            </a:lvl1pPr>
          </a:lstStyle>
          <a:p>
            <a:fld id="{4962D4E9-8678-4C3F-906C-6BE2ECD711B0}" type="datetime1">
              <a:rPr lang="de-AT"/>
              <a:pPr/>
              <a:t>16.09.2015</a:t>
            </a:fld>
            <a:endParaRPr lang="de-DE"/>
          </a:p>
        </p:txBody>
      </p:sp>
      <p:sp>
        <p:nvSpPr>
          <p:cNvPr id="125956" name="Rectangle 4"/>
          <p:cNvSpPr>
            <a:spLocks noGrp="1" noChangeArrowheads="1"/>
          </p:cNvSpPr>
          <p:nvPr>
            <p:ph type="ftr" sz="quarter" idx="2"/>
          </p:nvPr>
        </p:nvSpPr>
        <p:spPr bwMode="auto">
          <a:xfrm>
            <a:off x="0" y="9426575"/>
            <a:ext cx="2943225" cy="496888"/>
          </a:xfrm>
          <a:prstGeom prst="rect">
            <a:avLst/>
          </a:prstGeom>
          <a:noFill/>
          <a:ln w="9525">
            <a:noFill/>
            <a:miter lim="800000"/>
            <a:headEnd/>
            <a:tailEnd/>
          </a:ln>
        </p:spPr>
        <p:txBody>
          <a:bodyPr vert="horz" wrap="square" lIns="91326" tIns="45665" rIns="91326" bIns="45665" numCol="1" anchor="b" anchorCtr="0" compatLnSpc="1">
            <a:prstTxWarp prst="textNoShape">
              <a:avLst/>
            </a:prstTxWarp>
          </a:bodyPr>
          <a:lstStyle>
            <a:lvl1pPr defTabSz="913815">
              <a:defRPr sz="1300" baseline="0">
                <a:latin typeface="Times New Roman" pitchFamily="18" charset="0"/>
                <a:ea typeface="+mn-ea"/>
                <a:cs typeface="+mn-cs"/>
              </a:defRPr>
            </a:lvl1pPr>
          </a:lstStyle>
          <a:p>
            <a:pPr>
              <a:defRPr/>
            </a:pPr>
            <a:endParaRPr lang="de-AT"/>
          </a:p>
        </p:txBody>
      </p:sp>
      <p:sp>
        <p:nvSpPr>
          <p:cNvPr id="125957" name="Rectangle 5"/>
          <p:cNvSpPr>
            <a:spLocks noGrp="1" noChangeArrowheads="1"/>
          </p:cNvSpPr>
          <p:nvPr>
            <p:ph type="sldNum" sz="quarter" idx="3"/>
          </p:nvPr>
        </p:nvSpPr>
        <p:spPr bwMode="auto">
          <a:xfrm>
            <a:off x="3848100" y="9426575"/>
            <a:ext cx="2943225" cy="496888"/>
          </a:xfrm>
          <a:prstGeom prst="rect">
            <a:avLst/>
          </a:prstGeom>
          <a:noFill/>
          <a:ln w="9525">
            <a:noFill/>
            <a:miter lim="800000"/>
            <a:headEnd/>
            <a:tailEnd/>
          </a:ln>
        </p:spPr>
        <p:txBody>
          <a:bodyPr vert="horz" wrap="square" lIns="91326" tIns="45665" rIns="91326" bIns="45665" numCol="1" anchor="b" anchorCtr="0" compatLnSpc="1">
            <a:prstTxWarp prst="textNoShape">
              <a:avLst/>
            </a:prstTxWarp>
          </a:bodyPr>
          <a:lstStyle>
            <a:lvl1pPr algn="r" defTabSz="911225">
              <a:defRPr sz="1300" baseline="0"/>
            </a:lvl1pPr>
          </a:lstStyle>
          <a:p>
            <a:fld id="{5666E88B-54C2-4114-82E4-5E5A65FDC863}" type="slidenum">
              <a:rPr lang="de-DE"/>
              <a:pPr/>
              <a:t>‹Nr.›</a:t>
            </a:fld>
            <a:endParaRPr lang="de-DE"/>
          </a:p>
        </p:txBody>
      </p:sp>
    </p:spTree>
    <p:extLst>
      <p:ext uri="{BB962C8B-B14F-4D97-AF65-F5344CB8AC3E}">
        <p14:creationId xmlns:p14="http://schemas.microsoft.com/office/powerpoint/2010/main" val="152871959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43225" cy="496888"/>
          </a:xfrm>
          <a:prstGeom prst="rect">
            <a:avLst/>
          </a:prstGeom>
          <a:noFill/>
          <a:ln w="9525">
            <a:noFill/>
            <a:miter lim="800000"/>
            <a:headEnd/>
            <a:tailEnd/>
          </a:ln>
        </p:spPr>
        <p:txBody>
          <a:bodyPr vert="horz" wrap="square" lIns="91326" tIns="45665" rIns="91326" bIns="45665" numCol="1" anchor="t" anchorCtr="0" compatLnSpc="1">
            <a:prstTxWarp prst="textNoShape">
              <a:avLst/>
            </a:prstTxWarp>
          </a:bodyPr>
          <a:lstStyle>
            <a:lvl1pPr defTabSz="913815">
              <a:defRPr sz="1300" baseline="0">
                <a:latin typeface="Times New Roman" pitchFamily="18" charset="0"/>
                <a:ea typeface="+mn-ea"/>
                <a:cs typeface="+mn-cs"/>
              </a:defRPr>
            </a:lvl1pPr>
          </a:lstStyle>
          <a:p>
            <a:pPr>
              <a:defRPr/>
            </a:pPr>
            <a:endParaRPr lang="de-AT"/>
          </a:p>
        </p:txBody>
      </p:sp>
      <p:sp>
        <p:nvSpPr>
          <p:cNvPr id="49155" name="Rectangle 3"/>
          <p:cNvSpPr>
            <a:spLocks noGrp="1" noChangeArrowheads="1"/>
          </p:cNvSpPr>
          <p:nvPr>
            <p:ph type="dt" idx="1"/>
          </p:nvPr>
        </p:nvSpPr>
        <p:spPr bwMode="auto">
          <a:xfrm>
            <a:off x="3848100" y="0"/>
            <a:ext cx="2943225" cy="496888"/>
          </a:xfrm>
          <a:prstGeom prst="rect">
            <a:avLst/>
          </a:prstGeom>
          <a:noFill/>
          <a:ln w="9525">
            <a:noFill/>
            <a:miter lim="800000"/>
            <a:headEnd/>
            <a:tailEnd/>
          </a:ln>
        </p:spPr>
        <p:txBody>
          <a:bodyPr vert="horz" wrap="square" lIns="91326" tIns="45665" rIns="91326" bIns="45665" numCol="1" anchor="t" anchorCtr="0" compatLnSpc="1">
            <a:prstTxWarp prst="textNoShape">
              <a:avLst/>
            </a:prstTxWarp>
          </a:bodyPr>
          <a:lstStyle>
            <a:lvl1pPr algn="r" defTabSz="911225">
              <a:defRPr sz="1300" baseline="0"/>
            </a:lvl1pPr>
          </a:lstStyle>
          <a:p>
            <a:fld id="{F1774862-F839-4672-8533-7B2EE22421E5}" type="datetime1">
              <a:rPr lang="de-AT"/>
              <a:pPr/>
              <a:t>16.09.2015</a:t>
            </a:fld>
            <a:endParaRPr lang="de-DE"/>
          </a:p>
        </p:txBody>
      </p:sp>
      <p:sp>
        <p:nvSpPr>
          <p:cNvPr id="16388" name="Rectangle 4"/>
          <p:cNvSpPr>
            <a:spLocks noGrp="1" noRot="1" noChangeAspect="1" noChangeArrowheads="1" noTextEdit="1"/>
          </p:cNvSpPr>
          <p:nvPr>
            <p:ph type="sldImg" idx="2"/>
          </p:nvPr>
        </p:nvSpPr>
        <p:spPr bwMode="auto">
          <a:xfrm>
            <a:off x="914400" y="742950"/>
            <a:ext cx="4964113" cy="3724275"/>
          </a:xfrm>
          <a:prstGeom prst="rect">
            <a:avLst/>
          </a:prstGeom>
          <a:noFill/>
          <a:ln w="9525">
            <a:solidFill>
              <a:srgbClr val="000000"/>
            </a:solidFill>
            <a:miter lim="800000"/>
            <a:headEnd/>
            <a:tailEnd/>
          </a:ln>
        </p:spPr>
      </p:sp>
      <p:sp>
        <p:nvSpPr>
          <p:cNvPr id="49157" name="Rectangle 5"/>
          <p:cNvSpPr>
            <a:spLocks noGrp="1" noChangeArrowheads="1"/>
          </p:cNvSpPr>
          <p:nvPr>
            <p:ph type="body" sz="quarter" idx="3"/>
          </p:nvPr>
        </p:nvSpPr>
        <p:spPr bwMode="auto">
          <a:xfrm>
            <a:off x="908050" y="4713288"/>
            <a:ext cx="4975225" cy="4467225"/>
          </a:xfrm>
          <a:prstGeom prst="rect">
            <a:avLst/>
          </a:prstGeom>
          <a:noFill/>
          <a:ln w="9525">
            <a:noFill/>
            <a:miter lim="800000"/>
            <a:headEnd/>
            <a:tailEnd/>
          </a:ln>
        </p:spPr>
        <p:txBody>
          <a:bodyPr vert="horz" wrap="square" lIns="91326" tIns="45665" rIns="91326" bIns="45665" numCol="1" anchor="t" anchorCtr="0" compatLnSpc="1">
            <a:prstTxWarp prst="textNoShape">
              <a:avLst/>
            </a:prstTxWarp>
          </a:bodyPr>
          <a:lstStyle/>
          <a:p>
            <a:pPr lvl="0"/>
            <a:r>
              <a:rPr lang="de-DE" smtClean="0"/>
              <a:t>Klicken Sie, um die Textformatierung des Masters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49158" name="Rectangle 6"/>
          <p:cNvSpPr>
            <a:spLocks noGrp="1" noChangeArrowheads="1"/>
          </p:cNvSpPr>
          <p:nvPr>
            <p:ph type="ftr" sz="quarter" idx="4"/>
          </p:nvPr>
        </p:nvSpPr>
        <p:spPr bwMode="auto">
          <a:xfrm>
            <a:off x="0" y="9426575"/>
            <a:ext cx="2943225" cy="496888"/>
          </a:xfrm>
          <a:prstGeom prst="rect">
            <a:avLst/>
          </a:prstGeom>
          <a:noFill/>
          <a:ln w="9525">
            <a:noFill/>
            <a:miter lim="800000"/>
            <a:headEnd/>
            <a:tailEnd/>
          </a:ln>
        </p:spPr>
        <p:txBody>
          <a:bodyPr vert="horz" wrap="square" lIns="91326" tIns="45665" rIns="91326" bIns="45665" numCol="1" anchor="b" anchorCtr="0" compatLnSpc="1">
            <a:prstTxWarp prst="textNoShape">
              <a:avLst/>
            </a:prstTxWarp>
          </a:bodyPr>
          <a:lstStyle>
            <a:lvl1pPr defTabSz="913815">
              <a:defRPr sz="1300" baseline="0">
                <a:latin typeface="Times New Roman" pitchFamily="18" charset="0"/>
                <a:ea typeface="+mn-ea"/>
                <a:cs typeface="+mn-cs"/>
              </a:defRPr>
            </a:lvl1pPr>
          </a:lstStyle>
          <a:p>
            <a:pPr>
              <a:defRPr/>
            </a:pPr>
            <a:endParaRPr lang="de-AT"/>
          </a:p>
        </p:txBody>
      </p:sp>
      <p:sp>
        <p:nvSpPr>
          <p:cNvPr id="49159" name="Rectangle 7"/>
          <p:cNvSpPr>
            <a:spLocks noGrp="1" noChangeArrowheads="1"/>
          </p:cNvSpPr>
          <p:nvPr>
            <p:ph type="sldNum" sz="quarter" idx="5"/>
          </p:nvPr>
        </p:nvSpPr>
        <p:spPr bwMode="auto">
          <a:xfrm>
            <a:off x="3848100" y="9426575"/>
            <a:ext cx="2943225" cy="496888"/>
          </a:xfrm>
          <a:prstGeom prst="rect">
            <a:avLst/>
          </a:prstGeom>
          <a:noFill/>
          <a:ln w="9525">
            <a:noFill/>
            <a:miter lim="800000"/>
            <a:headEnd/>
            <a:tailEnd/>
          </a:ln>
        </p:spPr>
        <p:txBody>
          <a:bodyPr vert="horz" wrap="square" lIns="91326" tIns="45665" rIns="91326" bIns="45665" numCol="1" anchor="b" anchorCtr="0" compatLnSpc="1">
            <a:prstTxWarp prst="textNoShape">
              <a:avLst/>
            </a:prstTxWarp>
          </a:bodyPr>
          <a:lstStyle>
            <a:lvl1pPr algn="r" defTabSz="911225">
              <a:defRPr sz="1300" baseline="0"/>
            </a:lvl1pPr>
          </a:lstStyle>
          <a:p>
            <a:fld id="{6EA8F33C-469C-4992-976F-F28ACE3B2622}" type="slidenum">
              <a:rPr lang="de-DE"/>
              <a:pPr/>
              <a:t>‹Nr.›</a:t>
            </a:fld>
            <a:endParaRPr lang="de-DE"/>
          </a:p>
        </p:txBody>
      </p:sp>
    </p:spTree>
    <p:extLst>
      <p:ext uri="{BB962C8B-B14F-4D97-AF65-F5344CB8AC3E}">
        <p14:creationId xmlns:p14="http://schemas.microsoft.com/office/powerpoint/2010/main" val="412214632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charset="0"/>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Times New Roman" charset="0"/>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Times New Roman" charset="0"/>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Times New Roman" charset="0"/>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Times New Roman"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pPr defTabSz="908050"/>
            <a:fld id="{90F53CF1-60B1-41F6-9D47-CDD518F4F0B5}" type="slidenum">
              <a:rPr lang="de-DE"/>
              <a:pPr defTabSz="908050"/>
              <a:t>1</a:t>
            </a:fld>
            <a:endParaRPr lang="de-DE"/>
          </a:p>
        </p:txBody>
      </p:sp>
      <p:sp>
        <p:nvSpPr>
          <p:cNvPr id="18434"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F39B2151-7016-4ABB-BF47-E6F03E5990F1}" type="slidenum">
              <a:rPr lang="de-DE" sz="1300" baseline="0"/>
              <a:pPr algn="r" defTabSz="908050"/>
              <a:t>1</a:t>
            </a:fld>
            <a:endParaRPr lang="de-DE" sz="1300" baseline="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579155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p:spPr>
        <p:txBody>
          <a:bodyPr/>
          <a:lstStyle/>
          <a:p>
            <a:pPr defTabSz="904875"/>
            <a:fld id="{4C7A5138-A1C1-4DF1-B7AB-BFD8E2DFCFDB}" type="slidenum">
              <a:rPr lang="de-DE">
                <a:solidFill>
                  <a:srgbClr val="000000"/>
                </a:solidFill>
              </a:rPr>
              <a:pPr defTabSz="904875"/>
              <a:t>10</a:t>
            </a:fld>
            <a:endParaRPr lang="de-DE">
              <a:solidFill>
                <a:srgbClr val="000000"/>
              </a:solidFill>
            </a:endParaRPr>
          </a:p>
        </p:txBody>
      </p:sp>
      <p:sp>
        <p:nvSpPr>
          <p:cNvPr id="36866"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16" tIns="45660" rIns="91316" bIns="45660" anchor="b"/>
          <a:lstStyle/>
          <a:p>
            <a:pPr algn="r" defTabSz="904875"/>
            <a:fld id="{6B6AFF67-35C2-482D-B978-75301BCDE352}" type="slidenum">
              <a:rPr lang="de-DE" sz="1300">
                <a:solidFill>
                  <a:srgbClr val="000000"/>
                </a:solidFill>
              </a:rPr>
              <a:pPr algn="r" defTabSz="904875"/>
              <a:t>10</a:t>
            </a:fld>
            <a:endParaRPr lang="de-DE" sz="1300">
              <a:solidFill>
                <a:srgbClr val="000000"/>
              </a:solidFill>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8275424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p:spPr>
        <p:txBody>
          <a:bodyPr/>
          <a:lstStyle/>
          <a:p>
            <a:pPr defTabSz="904875"/>
            <a:fld id="{D263F30E-434D-414C-9A17-92FCACEDE86A}" type="slidenum">
              <a:rPr lang="de-DE">
                <a:solidFill>
                  <a:srgbClr val="000000"/>
                </a:solidFill>
              </a:rPr>
              <a:pPr defTabSz="904875"/>
              <a:t>11</a:t>
            </a:fld>
            <a:endParaRPr lang="de-DE">
              <a:solidFill>
                <a:srgbClr val="000000"/>
              </a:solidFill>
            </a:endParaRPr>
          </a:p>
        </p:txBody>
      </p:sp>
      <p:sp>
        <p:nvSpPr>
          <p:cNvPr id="40962"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16" tIns="45660" rIns="91316" bIns="45660" anchor="b"/>
          <a:lstStyle/>
          <a:p>
            <a:pPr algn="r" defTabSz="904875"/>
            <a:fld id="{BBA8ADCD-F798-4692-8AC7-775C6CBCE87E}" type="slidenum">
              <a:rPr lang="de-DE" sz="1300">
                <a:solidFill>
                  <a:srgbClr val="000000"/>
                </a:solidFill>
              </a:rPr>
              <a:pPr algn="r" defTabSz="904875"/>
              <a:t>11</a:t>
            </a:fld>
            <a:endParaRPr lang="de-DE" sz="1300">
              <a:solidFill>
                <a:srgbClr val="000000"/>
              </a:solidFill>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1962369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p:spPr>
        <p:txBody>
          <a:bodyPr/>
          <a:lstStyle/>
          <a:p>
            <a:pPr defTabSz="908050"/>
            <a:fld id="{2F12F125-CB9F-40D8-A150-B9F0CE4BE977}" type="slidenum">
              <a:rPr lang="de-DE"/>
              <a:pPr defTabSz="908050"/>
              <a:t>12</a:t>
            </a:fld>
            <a:endParaRPr lang="de-DE"/>
          </a:p>
        </p:txBody>
      </p:sp>
      <p:sp>
        <p:nvSpPr>
          <p:cNvPr id="43010"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C12BF127-1C49-4380-863E-B2EB58DEC66B}" type="slidenum">
              <a:rPr lang="de-DE" sz="1300" baseline="0"/>
              <a:pPr algn="r" defTabSz="908050"/>
              <a:t>12</a:t>
            </a:fld>
            <a:endParaRPr lang="de-DE" sz="1300" baseline="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25544580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p:spPr>
        <p:txBody>
          <a:bodyPr/>
          <a:lstStyle/>
          <a:p>
            <a:pPr defTabSz="908050"/>
            <a:fld id="{77859107-A37A-4FBC-B6CF-EC2E4D7742D8}" type="slidenum">
              <a:rPr lang="de-DE"/>
              <a:pPr defTabSz="908050"/>
              <a:t>13</a:t>
            </a:fld>
            <a:endParaRPr lang="de-DE"/>
          </a:p>
        </p:txBody>
      </p:sp>
      <p:sp>
        <p:nvSpPr>
          <p:cNvPr id="45058"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43D41C8E-9096-400F-B99D-B156F780B424}" type="slidenum">
              <a:rPr lang="de-DE" sz="1300" baseline="0"/>
              <a:pPr algn="r" defTabSz="908050"/>
              <a:t>13</a:t>
            </a:fld>
            <a:endParaRPr lang="de-DE" sz="1300" baseline="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3390244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p:spPr>
        <p:txBody>
          <a:bodyPr/>
          <a:lstStyle/>
          <a:p>
            <a:pPr defTabSz="908050"/>
            <a:fld id="{BD80B83B-A854-4115-AEEA-A73B42FE0FF2}" type="slidenum">
              <a:rPr lang="de-DE"/>
              <a:pPr defTabSz="908050"/>
              <a:t>14</a:t>
            </a:fld>
            <a:endParaRPr lang="de-DE"/>
          </a:p>
        </p:txBody>
      </p:sp>
      <p:sp>
        <p:nvSpPr>
          <p:cNvPr id="47106"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FFF74227-D144-4853-A117-C5D9A51C75CB}" type="slidenum">
              <a:rPr lang="de-DE" sz="1300" baseline="0"/>
              <a:pPr algn="r" defTabSz="908050"/>
              <a:t>14</a:t>
            </a:fld>
            <a:endParaRPr lang="de-DE" sz="1300" baseline="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de-AT" b="1" smtClean="0">
              <a:latin typeface="Times New Roman" pitchFamily="18" charset="0"/>
            </a:endParaRPr>
          </a:p>
          <a:p>
            <a:endParaRPr lang="de-AT" smtClean="0">
              <a:latin typeface="Times New Roman" pitchFamily="18" charset="0"/>
            </a:endParaRPr>
          </a:p>
        </p:txBody>
      </p:sp>
    </p:spTree>
    <p:extLst>
      <p:ext uri="{BB962C8B-B14F-4D97-AF65-F5344CB8AC3E}">
        <p14:creationId xmlns:p14="http://schemas.microsoft.com/office/powerpoint/2010/main" val="29396878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p:spPr>
        <p:txBody>
          <a:bodyPr/>
          <a:lstStyle/>
          <a:p>
            <a:pPr defTabSz="908050"/>
            <a:fld id="{21F351A3-DBD6-48A8-971D-EC3198662F46}" type="slidenum">
              <a:rPr lang="de-DE"/>
              <a:pPr defTabSz="908050"/>
              <a:t>15</a:t>
            </a:fld>
            <a:endParaRPr lang="de-DE"/>
          </a:p>
        </p:txBody>
      </p:sp>
      <p:sp>
        <p:nvSpPr>
          <p:cNvPr id="49154"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EDC4E546-0C57-4FE3-9DA1-F3EC682CBE69}" type="slidenum">
              <a:rPr lang="de-DE" sz="1300" baseline="0"/>
              <a:pPr algn="r" defTabSz="908050"/>
              <a:t>15</a:t>
            </a:fld>
            <a:endParaRPr lang="de-DE" sz="1300" baseline="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endParaRPr lang="de-AT" b="1" smtClean="0">
              <a:latin typeface="Times New Roman" pitchFamily="18" charset="0"/>
            </a:endParaRPr>
          </a:p>
          <a:p>
            <a:endParaRPr lang="de-AT" smtClean="0">
              <a:latin typeface="Times New Roman" pitchFamily="18" charset="0"/>
            </a:endParaRPr>
          </a:p>
        </p:txBody>
      </p:sp>
    </p:spTree>
    <p:extLst>
      <p:ext uri="{BB962C8B-B14F-4D97-AF65-F5344CB8AC3E}">
        <p14:creationId xmlns:p14="http://schemas.microsoft.com/office/powerpoint/2010/main" val="32720296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pPr defTabSz="908050"/>
            <a:fld id="{E125EABD-5B38-4C4F-8553-9FD755DEB89F}" type="slidenum">
              <a:rPr lang="de-DE"/>
              <a:pPr defTabSz="908050"/>
              <a:t>16</a:t>
            </a:fld>
            <a:endParaRPr lang="de-DE"/>
          </a:p>
        </p:txBody>
      </p:sp>
      <p:sp>
        <p:nvSpPr>
          <p:cNvPr id="51202"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7570BBE2-EA82-452C-9978-A1074E78657F}" type="slidenum">
              <a:rPr lang="de-DE" sz="1300" baseline="0"/>
              <a:pPr algn="r" defTabSz="908050"/>
              <a:t>16</a:t>
            </a:fld>
            <a:endParaRPr lang="de-DE" sz="1300" baseline="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de-AT" b="1" smtClean="0">
              <a:latin typeface="Times New Roman" pitchFamily="18" charset="0"/>
            </a:endParaRPr>
          </a:p>
          <a:p>
            <a:endParaRPr lang="de-AT" smtClean="0">
              <a:latin typeface="Times New Roman" pitchFamily="18" charset="0"/>
            </a:endParaRPr>
          </a:p>
        </p:txBody>
      </p:sp>
    </p:spTree>
    <p:extLst>
      <p:ext uri="{BB962C8B-B14F-4D97-AF65-F5344CB8AC3E}">
        <p14:creationId xmlns:p14="http://schemas.microsoft.com/office/powerpoint/2010/main" val="23447103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p:spPr>
        <p:txBody>
          <a:bodyPr/>
          <a:lstStyle/>
          <a:p>
            <a:pPr defTabSz="908050"/>
            <a:fld id="{9E069FD3-EE81-45CB-9F26-550B9540D978}" type="slidenum">
              <a:rPr lang="de-DE"/>
              <a:pPr defTabSz="908050"/>
              <a:t>17</a:t>
            </a:fld>
            <a:endParaRPr lang="de-DE"/>
          </a:p>
        </p:txBody>
      </p:sp>
      <p:sp>
        <p:nvSpPr>
          <p:cNvPr id="53250"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8E962416-E86F-4F35-9053-F9EB9C797904}" type="slidenum">
              <a:rPr lang="de-DE" sz="1300" baseline="0"/>
              <a:pPr algn="r" defTabSz="908050"/>
              <a:t>17</a:t>
            </a:fld>
            <a:endParaRPr lang="de-DE" sz="1300" baseline="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de-AT" b="1" smtClean="0">
              <a:latin typeface="Times New Roman" pitchFamily="18" charset="0"/>
            </a:endParaRPr>
          </a:p>
          <a:p>
            <a:endParaRPr lang="de-AT" smtClean="0">
              <a:latin typeface="Times New Roman" pitchFamily="18" charset="0"/>
            </a:endParaRPr>
          </a:p>
        </p:txBody>
      </p:sp>
    </p:spTree>
    <p:extLst>
      <p:ext uri="{BB962C8B-B14F-4D97-AF65-F5344CB8AC3E}">
        <p14:creationId xmlns:p14="http://schemas.microsoft.com/office/powerpoint/2010/main" val="36898321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p:spPr>
        <p:txBody>
          <a:bodyPr/>
          <a:lstStyle/>
          <a:p>
            <a:pPr defTabSz="908050"/>
            <a:fld id="{68A1CC1B-3A03-41DB-973D-2921DB4237D0}" type="slidenum">
              <a:rPr lang="de-DE"/>
              <a:pPr defTabSz="908050"/>
              <a:t>18</a:t>
            </a:fld>
            <a:endParaRPr lang="de-DE"/>
          </a:p>
        </p:txBody>
      </p:sp>
      <p:sp>
        <p:nvSpPr>
          <p:cNvPr id="55298"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6EC6F0FA-B0D0-493D-BCB2-8EAC600FAED4}" type="slidenum">
              <a:rPr lang="de-DE" sz="1300" baseline="0"/>
              <a:pPr algn="r" defTabSz="908050"/>
              <a:t>18</a:t>
            </a:fld>
            <a:endParaRPr lang="de-DE" sz="1300" baseline="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de-AT" b="1" smtClean="0">
              <a:latin typeface="Times New Roman" pitchFamily="18" charset="0"/>
            </a:endParaRPr>
          </a:p>
          <a:p>
            <a:endParaRPr lang="de-AT" smtClean="0">
              <a:latin typeface="Times New Roman" pitchFamily="18" charset="0"/>
            </a:endParaRPr>
          </a:p>
        </p:txBody>
      </p:sp>
    </p:spTree>
    <p:extLst>
      <p:ext uri="{BB962C8B-B14F-4D97-AF65-F5344CB8AC3E}">
        <p14:creationId xmlns:p14="http://schemas.microsoft.com/office/powerpoint/2010/main" val="9036770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p:spPr>
        <p:txBody>
          <a:bodyPr/>
          <a:lstStyle/>
          <a:p>
            <a:pPr defTabSz="908050"/>
            <a:fld id="{1DD9539F-EC85-4026-B87A-8A6A224C4C1B}" type="slidenum">
              <a:rPr lang="de-DE"/>
              <a:pPr defTabSz="908050"/>
              <a:t>19</a:t>
            </a:fld>
            <a:endParaRPr lang="de-DE"/>
          </a:p>
        </p:txBody>
      </p:sp>
      <p:sp>
        <p:nvSpPr>
          <p:cNvPr id="57346"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C3A127BE-7CFD-473B-B358-E5EBA2350395}" type="slidenum">
              <a:rPr lang="de-DE" sz="1300" baseline="0"/>
              <a:pPr algn="r" defTabSz="908050"/>
              <a:t>19</a:t>
            </a:fld>
            <a:endParaRPr lang="de-DE" sz="1300" baseline="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62192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pPr defTabSz="904875"/>
            <a:fld id="{E15A53B6-2C39-4C75-A020-EA389BCEBCCC}" type="slidenum">
              <a:rPr lang="de-DE">
                <a:solidFill>
                  <a:srgbClr val="000000"/>
                </a:solidFill>
              </a:rPr>
              <a:pPr defTabSz="904875"/>
              <a:t>2</a:t>
            </a:fld>
            <a:endParaRPr lang="de-DE">
              <a:solidFill>
                <a:srgbClr val="000000"/>
              </a:solidFill>
            </a:endParaRPr>
          </a:p>
        </p:txBody>
      </p:sp>
      <p:sp>
        <p:nvSpPr>
          <p:cNvPr id="20482"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16" tIns="45660" rIns="91316" bIns="45660" anchor="b"/>
          <a:lstStyle/>
          <a:p>
            <a:pPr algn="r" defTabSz="904875"/>
            <a:fld id="{F3058F7A-67AF-4F7A-9082-FBF79398211F}" type="slidenum">
              <a:rPr lang="de-DE" sz="1300">
                <a:solidFill>
                  <a:srgbClr val="000000"/>
                </a:solidFill>
              </a:rPr>
              <a:pPr algn="r" defTabSz="904875"/>
              <a:t>2</a:t>
            </a:fld>
            <a:endParaRPr lang="de-DE" sz="1300">
              <a:solidFill>
                <a:srgbClr val="000000"/>
              </a:solidFill>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3485102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p:spPr>
        <p:txBody>
          <a:bodyPr/>
          <a:lstStyle/>
          <a:p>
            <a:pPr defTabSz="908050"/>
            <a:fld id="{0EB08E8D-2250-4EB5-8E8C-798C34B0A863}" type="slidenum">
              <a:rPr lang="de-DE"/>
              <a:pPr defTabSz="908050"/>
              <a:t>20</a:t>
            </a:fld>
            <a:endParaRPr lang="de-DE"/>
          </a:p>
        </p:txBody>
      </p:sp>
      <p:sp>
        <p:nvSpPr>
          <p:cNvPr id="59394"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1E45739A-84B5-4998-BE21-EC327E41E456}" type="slidenum">
              <a:rPr lang="de-DE" sz="1300" baseline="0"/>
              <a:pPr algn="r" defTabSz="908050"/>
              <a:t>20</a:t>
            </a:fld>
            <a:endParaRPr lang="de-DE" sz="1300" baseline="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38334393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p:spPr>
        <p:txBody>
          <a:bodyPr/>
          <a:lstStyle/>
          <a:p>
            <a:pPr defTabSz="908050"/>
            <a:fld id="{F5A316B0-5590-4B36-A9A6-C5F410D9262A}" type="slidenum">
              <a:rPr lang="de-DE"/>
              <a:pPr defTabSz="908050"/>
              <a:t>21</a:t>
            </a:fld>
            <a:endParaRPr lang="de-DE"/>
          </a:p>
        </p:txBody>
      </p:sp>
      <p:sp>
        <p:nvSpPr>
          <p:cNvPr id="61442"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CF8615A1-0948-4144-A4F1-015215E94B46}" type="slidenum">
              <a:rPr lang="de-DE" sz="1300" baseline="0"/>
              <a:pPr algn="r" defTabSz="908050"/>
              <a:t>21</a:t>
            </a:fld>
            <a:endParaRPr lang="de-DE" sz="1300" baseline="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de-AT" dirty="0" smtClean="0">
              <a:latin typeface="Times New Roman" pitchFamily="18" charset="0"/>
            </a:endParaRPr>
          </a:p>
        </p:txBody>
      </p:sp>
    </p:spTree>
    <p:extLst>
      <p:ext uri="{BB962C8B-B14F-4D97-AF65-F5344CB8AC3E}">
        <p14:creationId xmlns:p14="http://schemas.microsoft.com/office/powerpoint/2010/main" val="38252484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a:noFill/>
        </p:spPr>
        <p:txBody>
          <a:bodyPr/>
          <a:lstStyle/>
          <a:p>
            <a:pPr defTabSz="908050"/>
            <a:fld id="{A84CE26D-A688-4DA1-8DD0-90FE5186FB23}" type="slidenum">
              <a:rPr lang="de-DE"/>
              <a:pPr defTabSz="908050"/>
              <a:t>22</a:t>
            </a:fld>
            <a:endParaRPr lang="de-DE"/>
          </a:p>
        </p:txBody>
      </p:sp>
      <p:sp>
        <p:nvSpPr>
          <p:cNvPr id="63490"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5849A17A-5B87-4662-846A-ACDDA9255587}" type="slidenum">
              <a:rPr lang="de-DE" sz="1300" baseline="0"/>
              <a:pPr algn="r" defTabSz="908050"/>
              <a:t>22</a:t>
            </a:fld>
            <a:endParaRPr lang="de-DE" sz="1300" baseline="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de-AT" dirty="0" smtClean="0">
              <a:latin typeface="Times New Roman" pitchFamily="18" charset="0"/>
            </a:endParaRPr>
          </a:p>
        </p:txBody>
      </p:sp>
    </p:spTree>
    <p:extLst>
      <p:ext uri="{BB962C8B-B14F-4D97-AF65-F5344CB8AC3E}">
        <p14:creationId xmlns:p14="http://schemas.microsoft.com/office/powerpoint/2010/main" val="31059820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a:noFill/>
        </p:spPr>
        <p:txBody>
          <a:bodyPr/>
          <a:lstStyle/>
          <a:p>
            <a:pPr defTabSz="908050"/>
            <a:fld id="{D3B963F2-0AA2-435A-8A99-E48DB940AF7E}" type="slidenum">
              <a:rPr lang="de-DE"/>
              <a:pPr defTabSz="908050"/>
              <a:t>23</a:t>
            </a:fld>
            <a:endParaRPr lang="de-DE"/>
          </a:p>
        </p:txBody>
      </p:sp>
      <p:sp>
        <p:nvSpPr>
          <p:cNvPr id="65538"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37331260-4C88-41F4-A9B7-1331A13ABCF0}" type="slidenum">
              <a:rPr lang="de-DE" sz="1300" baseline="0"/>
              <a:pPr algn="r" defTabSz="908050"/>
              <a:t>23</a:t>
            </a:fld>
            <a:endParaRPr lang="de-DE" sz="1300" baseline="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de-AT" dirty="0" smtClean="0">
              <a:latin typeface="Times New Roman" pitchFamily="18" charset="0"/>
            </a:endParaRPr>
          </a:p>
        </p:txBody>
      </p:sp>
    </p:spTree>
    <p:extLst>
      <p:ext uri="{BB962C8B-B14F-4D97-AF65-F5344CB8AC3E}">
        <p14:creationId xmlns:p14="http://schemas.microsoft.com/office/powerpoint/2010/main" val="873247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pPr defTabSz="904875"/>
            <a:fld id="{A6649D7C-0044-4451-9901-8B692EAC3180}" type="slidenum">
              <a:rPr lang="de-DE">
                <a:solidFill>
                  <a:srgbClr val="000000"/>
                </a:solidFill>
              </a:rPr>
              <a:pPr defTabSz="904875"/>
              <a:t>3</a:t>
            </a:fld>
            <a:endParaRPr lang="de-DE">
              <a:solidFill>
                <a:srgbClr val="000000"/>
              </a:solidFill>
            </a:endParaRPr>
          </a:p>
        </p:txBody>
      </p:sp>
      <p:sp>
        <p:nvSpPr>
          <p:cNvPr id="22530"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16" tIns="45660" rIns="91316" bIns="45660" anchor="b"/>
          <a:lstStyle/>
          <a:p>
            <a:pPr algn="r" defTabSz="904875"/>
            <a:fld id="{EF35FFAB-EFD7-4473-A845-A7BA735AD6C4}" type="slidenum">
              <a:rPr lang="de-DE" sz="1300">
                <a:solidFill>
                  <a:srgbClr val="000000"/>
                </a:solidFill>
              </a:rPr>
              <a:pPr algn="r" defTabSz="904875"/>
              <a:t>3</a:t>
            </a:fld>
            <a:endParaRPr lang="de-DE" sz="1300">
              <a:solidFill>
                <a:srgbClr val="000000"/>
              </a:solidFill>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1606211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pPr defTabSz="904875"/>
            <a:fld id="{96BA1369-E0AD-4A5F-B069-E60C0FABDADD}" type="slidenum">
              <a:rPr lang="de-DE">
                <a:solidFill>
                  <a:srgbClr val="000000"/>
                </a:solidFill>
              </a:rPr>
              <a:pPr defTabSz="904875"/>
              <a:t>4</a:t>
            </a:fld>
            <a:endParaRPr lang="de-DE">
              <a:solidFill>
                <a:srgbClr val="000000"/>
              </a:solidFill>
            </a:endParaRPr>
          </a:p>
        </p:txBody>
      </p:sp>
      <p:sp>
        <p:nvSpPr>
          <p:cNvPr id="24578"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16" tIns="45660" rIns="91316" bIns="45660" anchor="b"/>
          <a:lstStyle/>
          <a:p>
            <a:pPr algn="r" defTabSz="904875"/>
            <a:fld id="{44F32FFB-379D-47A5-A839-75F8DC5DD2AB}" type="slidenum">
              <a:rPr lang="de-DE" sz="1300">
                <a:solidFill>
                  <a:srgbClr val="000000"/>
                </a:solidFill>
              </a:rPr>
              <a:pPr algn="r" defTabSz="904875"/>
              <a:t>4</a:t>
            </a:fld>
            <a:endParaRPr lang="de-DE" sz="1300">
              <a:solidFill>
                <a:srgbClr val="000000"/>
              </a:solidFill>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lnSpc>
                <a:spcPct val="80000"/>
              </a:lnSpc>
            </a:pPr>
            <a:endParaRPr lang="de-AT" sz="1000" smtClean="0">
              <a:latin typeface="Times New Roman" pitchFamily="18" charset="0"/>
            </a:endParaRPr>
          </a:p>
        </p:txBody>
      </p:sp>
    </p:spTree>
    <p:extLst>
      <p:ext uri="{BB962C8B-B14F-4D97-AF65-F5344CB8AC3E}">
        <p14:creationId xmlns:p14="http://schemas.microsoft.com/office/powerpoint/2010/main" val="1770889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p>
            <a:pPr defTabSz="904875"/>
            <a:fld id="{1D4D7557-BFFB-45C0-875D-A908B94C2569}" type="slidenum">
              <a:rPr lang="de-DE">
                <a:solidFill>
                  <a:srgbClr val="000000"/>
                </a:solidFill>
              </a:rPr>
              <a:pPr defTabSz="904875"/>
              <a:t>5</a:t>
            </a:fld>
            <a:endParaRPr lang="de-DE">
              <a:solidFill>
                <a:srgbClr val="000000"/>
              </a:solidFill>
            </a:endParaRPr>
          </a:p>
        </p:txBody>
      </p:sp>
      <p:sp>
        <p:nvSpPr>
          <p:cNvPr id="26626"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16" tIns="45660" rIns="91316" bIns="45660" anchor="b"/>
          <a:lstStyle/>
          <a:p>
            <a:pPr algn="r" defTabSz="904875"/>
            <a:fld id="{8B5E6358-4E27-4371-BCE2-05A8A1290F41}" type="slidenum">
              <a:rPr lang="de-DE" sz="1300">
                <a:solidFill>
                  <a:srgbClr val="000000"/>
                </a:solidFill>
              </a:rPr>
              <a:pPr algn="r" defTabSz="904875"/>
              <a:t>5</a:t>
            </a:fld>
            <a:endParaRPr lang="de-DE" sz="1300">
              <a:solidFill>
                <a:srgbClr val="000000"/>
              </a:solidFill>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20301198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pPr defTabSz="904875"/>
            <a:fld id="{13B36027-0790-42D2-AA2F-F1559428C2A2}" type="slidenum">
              <a:rPr lang="de-DE">
                <a:solidFill>
                  <a:srgbClr val="000000"/>
                </a:solidFill>
              </a:rPr>
              <a:pPr defTabSz="904875"/>
              <a:t>6</a:t>
            </a:fld>
            <a:endParaRPr lang="de-DE">
              <a:solidFill>
                <a:srgbClr val="000000"/>
              </a:solidFill>
            </a:endParaRPr>
          </a:p>
        </p:txBody>
      </p:sp>
      <p:sp>
        <p:nvSpPr>
          <p:cNvPr id="28674"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16" tIns="45660" rIns="91316" bIns="45660" anchor="b"/>
          <a:lstStyle/>
          <a:p>
            <a:pPr algn="r" defTabSz="904875"/>
            <a:fld id="{73E5BFE8-F787-4615-AC6F-8DE09FBEAF84}" type="slidenum">
              <a:rPr lang="de-DE" sz="1300">
                <a:solidFill>
                  <a:srgbClr val="000000"/>
                </a:solidFill>
              </a:rPr>
              <a:pPr algn="r" defTabSz="904875"/>
              <a:t>6</a:t>
            </a:fld>
            <a:endParaRPr lang="de-DE" sz="1300">
              <a:solidFill>
                <a:srgbClr val="000000"/>
              </a:solidFill>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4048728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pPr defTabSz="904875"/>
            <a:fld id="{A0449101-733E-4958-9312-22A28FC4D59F}" type="slidenum">
              <a:rPr lang="de-DE">
                <a:solidFill>
                  <a:srgbClr val="000000"/>
                </a:solidFill>
              </a:rPr>
              <a:pPr defTabSz="904875"/>
              <a:t>7</a:t>
            </a:fld>
            <a:endParaRPr lang="de-DE">
              <a:solidFill>
                <a:srgbClr val="000000"/>
              </a:solidFill>
            </a:endParaRPr>
          </a:p>
        </p:txBody>
      </p:sp>
      <p:sp>
        <p:nvSpPr>
          <p:cNvPr id="30722"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16" tIns="45660" rIns="91316" bIns="45660" anchor="b"/>
          <a:lstStyle/>
          <a:p>
            <a:pPr algn="r" defTabSz="904875"/>
            <a:fld id="{CE2BF842-5139-4E89-992C-EDEB6CD9B2C5}" type="slidenum">
              <a:rPr lang="de-DE" sz="1300">
                <a:solidFill>
                  <a:srgbClr val="000000"/>
                </a:solidFill>
              </a:rPr>
              <a:pPr algn="r" defTabSz="904875"/>
              <a:t>7</a:t>
            </a:fld>
            <a:endParaRPr lang="de-DE" sz="1300">
              <a:solidFill>
                <a:srgbClr val="000000"/>
              </a:solidFill>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3878121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p:spPr>
        <p:txBody>
          <a:bodyPr/>
          <a:lstStyle/>
          <a:p>
            <a:pPr defTabSz="908050"/>
            <a:fld id="{772167F3-714C-4D63-B35A-E01CD8EDC659}" type="slidenum">
              <a:rPr lang="de-DE"/>
              <a:pPr defTabSz="908050"/>
              <a:t>8</a:t>
            </a:fld>
            <a:endParaRPr lang="de-DE"/>
          </a:p>
        </p:txBody>
      </p:sp>
      <p:sp>
        <p:nvSpPr>
          <p:cNvPr id="32770"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5914030F-71A3-458F-9306-A50A95AED639}" type="slidenum">
              <a:rPr lang="de-DE" sz="1300" baseline="0"/>
              <a:pPr algn="r" defTabSz="908050"/>
              <a:t>8</a:t>
            </a:fld>
            <a:endParaRPr lang="de-DE" sz="1300" baseline="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27571792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p:spPr>
        <p:txBody>
          <a:bodyPr/>
          <a:lstStyle/>
          <a:p>
            <a:pPr defTabSz="908050"/>
            <a:fld id="{8205DFE5-F2AD-4403-85AC-1F0E7B814E00}" type="slidenum">
              <a:rPr lang="de-DE"/>
              <a:pPr defTabSz="908050"/>
              <a:t>9</a:t>
            </a:fld>
            <a:endParaRPr lang="de-DE"/>
          </a:p>
        </p:txBody>
      </p:sp>
      <p:sp>
        <p:nvSpPr>
          <p:cNvPr id="34818" name="Rectangle 7"/>
          <p:cNvSpPr txBox="1">
            <a:spLocks noGrp="1" noChangeArrowheads="1"/>
          </p:cNvSpPr>
          <p:nvPr/>
        </p:nvSpPr>
        <p:spPr bwMode="auto">
          <a:xfrm>
            <a:off x="3848100" y="9426575"/>
            <a:ext cx="2943225" cy="496888"/>
          </a:xfrm>
          <a:prstGeom prst="rect">
            <a:avLst/>
          </a:prstGeom>
          <a:noFill/>
          <a:ln w="9525">
            <a:noFill/>
            <a:miter lim="800000"/>
            <a:headEnd/>
            <a:tailEnd/>
          </a:ln>
        </p:spPr>
        <p:txBody>
          <a:bodyPr lIns="91326" tIns="45665" rIns="91326" bIns="45665" anchor="b"/>
          <a:lstStyle/>
          <a:p>
            <a:pPr algn="r" defTabSz="908050"/>
            <a:fld id="{2E12FCB3-D748-4AB1-80E4-09E8E2E256C4}" type="slidenum">
              <a:rPr lang="de-DE" sz="1300" baseline="0"/>
              <a:pPr algn="r" defTabSz="908050"/>
              <a:t>9</a:t>
            </a:fld>
            <a:endParaRPr lang="de-DE" sz="1300" baseline="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de-AT" smtClean="0">
              <a:latin typeface="Times New Roman" pitchFamily="18" charset="0"/>
            </a:endParaRPr>
          </a:p>
        </p:txBody>
      </p:sp>
    </p:spTree>
    <p:extLst>
      <p:ext uri="{BB962C8B-B14F-4D97-AF65-F5344CB8AC3E}">
        <p14:creationId xmlns:p14="http://schemas.microsoft.com/office/powerpoint/2010/main" val="2184242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533400"/>
            <a:ext cx="1943100" cy="55626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533400"/>
            <a:ext cx="5676900" cy="55626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AT"/>
          </a:p>
        </p:txBody>
      </p:sp>
      <p:sp>
        <p:nvSpPr>
          <p:cNvPr id="6" name="Rectangle 6"/>
          <p:cNvSpPr>
            <a:spLocks noGrp="1" noChangeArrowheads="1"/>
          </p:cNvSpPr>
          <p:nvPr>
            <p:ph type="sldNum" sz="quarter" idx="12"/>
          </p:nvPr>
        </p:nvSpPr>
        <p:spPr>
          <a:ln/>
        </p:spPr>
        <p:txBody>
          <a:bodyPr/>
          <a:lstStyle>
            <a:lvl1pPr>
              <a:defRPr/>
            </a:lvl1pPr>
          </a:lstStyle>
          <a:p>
            <a:fld id="{64EAF72F-0034-48DC-9879-5063A57C9056}" type="slidenum">
              <a:rPr lang="de-DE"/>
              <a:pPr/>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AT"/>
          </a:p>
        </p:txBody>
      </p:sp>
      <p:sp>
        <p:nvSpPr>
          <p:cNvPr id="6" name="Rectangle 6"/>
          <p:cNvSpPr>
            <a:spLocks noGrp="1" noChangeArrowheads="1"/>
          </p:cNvSpPr>
          <p:nvPr>
            <p:ph type="sldNum" sz="quarter" idx="12"/>
          </p:nvPr>
        </p:nvSpPr>
        <p:spPr>
          <a:ln/>
        </p:spPr>
        <p:txBody>
          <a:bodyPr/>
          <a:lstStyle>
            <a:lvl1pPr>
              <a:defRPr/>
            </a:lvl1pPr>
          </a:lstStyle>
          <a:p>
            <a:fld id="{2EA18040-0BD6-4CA3-8C48-20D9B6FA9A71}" type="slidenum">
              <a:rPr lang="de-DE"/>
              <a:pPr/>
              <a:t>‹Nr.›</a:t>
            </a:fld>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AT"/>
          </a:p>
        </p:txBody>
      </p:sp>
      <p:sp>
        <p:nvSpPr>
          <p:cNvPr id="6" name="Rectangle 6"/>
          <p:cNvSpPr>
            <a:spLocks noGrp="1" noChangeArrowheads="1"/>
          </p:cNvSpPr>
          <p:nvPr>
            <p:ph type="sldNum" sz="quarter" idx="12"/>
          </p:nvPr>
        </p:nvSpPr>
        <p:spPr>
          <a:ln/>
        </p:spPr>
        <p:txBody>
          <a:bodyPr/>
          <a:lstStyle>
            <a:lvl1pPr>
              <a:defRPr/>
            </a:lvl1pPr>
          </a:lstStyle>
          <a:p>
            <a:fld id="{B0C0DF5A-9B2F-4159-8983-DBF776E9F961}" type="slidenum">
              <a:rPr lang="de-DE"/>
              <a:pPr/>
              <a:t>‹Nr.›</a:t>
            </a:fld>
            <a:endParaRPr lang="de-D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AT"/>
          </a:p>
        </p:txBody>
      </p:sp>
      <p:sp>
        <p:nvSpPr>
          <p:cNvPr id="7" name="Rectangle 6"/>
          <p:cNvSpPr>
            <a:spLocks noGrp="1" noChangeArrowheads="1"/>
          </p:cNvSpPr>
          <p:nvPr>
            <p:ph type="sldNum" sz="quarter" idx="12"/>
          </p:nvPr>
        </p:nvSpPr>
        <p:spPr>
          <a:ln/>
        </p:spPr>
        <p:txBody>
          <a:bodyPr/>
          <a:lstStyle>
            <a:lvl1pPr>
              <a:defRPr/>
            </a:lvl1pPr>
          </a:lstStyle>
          <a:p>
            <a:fld id="{81551939-CFCE-4D49-9026-C15AD5CCA226}" type="slidenum">
              <a:rPr lang="de-DE"/>
              <a:pPr/>
              <a:t>‹Nr.›</a:t>
            </a:fld>
            <a:endParaRPr lang="de-D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de-DE"/>
          </a:p>
        </p:txBody>
      </p:sp>
      <p:sp>
        <p:nvSpPr>
          <p:cNvPr id="8" name="Rectangle 5"/>
          <p:cNvSpPr>
            <a:spLocks noGrp="1" noChangeArrowheads="1"/>
          </p:cNvSpPr>
          <p:nvPr>
            <p:ph type="ftr" sz="quarter" idx="11"/>
          </p:nvPr>
        </p:nvSpPr>
        <p:spPr>
          <a:ln/>
        </p:spPr>
        <p:txBody>
          <a:bodyPr/>
          <a:lstStyle>
            <a:lvl1pPr>
              <a:defRPr/>
            </a:lvl1pPr>
          </a:lstStyle>
          <a:p>
            <a:pPr>
              <a:defRPr/>
            </a:pPr>
            <a:endParaRPr lang="de-AT"/>
          </a:p>
        </p:txBody>
      </p:sp>
      <p:sp>
        <p:nvSpPr>
          <p:cNvPr id="9" name="Rectangle 6"/>
          <p:cNvSpPr>
            <a:spLocks noGrp="1" noChangeArrowheads="1"/>
          </p:cNvSpPr>
          <p:nvPr>
            <p:ph type="sldNum" sz="quarter" idx="12"/>
          </p:nvPr>
        </p:nvSpPr>
        <p:spPr>
          <a:ln/>
        </p:spPr>
        <p:txBody>
          <a:bodyPr/>
          <a:lstStyle>
            <a:lvl1pPr>
              <a:defRPr/>
            </a:lvl1pPr>
          </a:lstStyle>
          <a:p>
            <a:fld id="{CB89C3F5-0FDE-48FE-9001-DB7F96D5597A}" type="slidenum">
              <a:rPr lang="de-DE"/>
              <a:pPr/>
              <a:t>‹Nr.›</a:t>
            </a:fld>
            <a:endParaRPr lang="de-D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de-DE"/>
          </a:p>
        </p:txBody>
      </p:sp>
      <p:sp>
        <p:nvSpPr>
          <p:cNvPr id="4" name="Rectangle 5"/>
          <p:cNvSpPr>
            <a:spLocks noGrp="1" noChangeArrowheads="1"/>
          </p:cNvSpPr>
          <p:nvPr>
            <p:ph type="ftr" sz="quarter" idx="11"/>
          </p:nvPr>
        </p:nvSpPr>
        <p:spPr>
          <a:ln/>
        </p:spPr>
        <p:txBody>
          <a:bodyPr/>
          <a:lstStyle>
            <a:lvl1pPr>
              <a:defRPr/>
            </a:lvl1pPr>
          </a:lstStyle>
          <a:p>
            <a:pPr>
              <a:defRPr/>
            </a:pPr>
            <a:endParaRPr lang="de-AT"/>
          </a:p>
        </p:txBody>
      </p:sp>
      <p:sp>
        <p:nvSpPr>
          <p:cNvPr id="5" name="Rectangle 6"/>
          <p:cNvSpPr>
            <a:spLocks noGrp="1" noChangeArrowheads="1"/>
          </p:cNvSpPr>
          <p:nvPr>
            <p:ph type="sldNum" sz="quarter" idx="12"/>
          </p:nvPr>
        </p:nvSpPr>
        <p:spPr>
          <a:ln/>
        </p:spPr>
        <p:txBody>
          <a:bodyPr/>
          <a:lstStyle>
            <a:lvl1pPr>
              <a:defRPr/>
            </a:lvl1pPr>
          </a:lstStyle>
          <a:p>
            <a:fld id="{268737E3-0213-4219-88A0-C74387DC8999}" type="slidenum">
              <a:rPr lang="de-DE"/>
              <a:pPr/>
              <a:t>‹Nr.›</a:t>
            </a:fld>
            <a:endParaRPr lang="de-D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DE"/>
          </a:p>
        </p:txBody>
      </p:sp>
      <p:sp>
        <p:nvSpPr>
          <p:cNvPr id="3" name="Rectangle 5"/>
          <p:cNvSpPr>
            <a:spLocks noGrp="1" noChangeArrowheads="1"/>
          </p:cNvSpPr>
          <p:nvPr>
            <p:ph type="ftr" sz="quarter" idx="11"/>
          </p:nvPr>
        </p:nvSpPr>
        <p:spPr>
          <a:ln/>
        </p:spPr>
        <p:txBody>
          <a:bodyPr/>
          <a:lstStyle>
            <a:lvl1pPr>
              <a:defRPr/>
            </a:lvl1pPr>
          </a:lstStyle>
          <a:p>
            <a:pPr>
              <a:defRPr/>
            </a:pPr>
            <a:endParaRPr lang="de-AT"/>
          </a:p>
        </p:txBody>
      </p:sp>
      <p:sp>
        <p:nvSpPr>
          <p:cNvPr id="4" name="Rectangle 6"/>
          <p:cNvSpPr>
            <a:spLocks noGrp="1" noChangeArrowheads="1"/>
          </p:cNvSpPr>
          <p:nvPr>
            <p:ph type="sldNum" sz="quarter" idx="12"/>
          </p:nvPr>
        </p:nvSpPr>
        <p:spPr>
          <a:ln/>
        </p:spPr>
        <p:txBody>
          <a:bodyPr/>
          <a:lstStyle>
            <a:lvl1pPr>
              <a:defRPr/>
            </a:lvl1pPr>
          </a:lstStyle>
          <a:p>
            <a:fld id="{6D82D8D1-7D3E-4E44-A97E-9E72E1451038}" type="slidenum">
              <a:rPr lang="de-DE"/>
              <a:pPr/>
              <a:t>‹Nr.›</a:t>
            </a:fld>
            <a:endParaRPr lang="de-D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AT"/>
          </a:p>
        </p:txBody>
      </p:sp>
      <p:sp>
        <p:nvSpPr>
          <p:cNvPr id="7" name="Rectangle 6"/>
          <p:cNvSpPr>
            <a:spLocks noGrp="1" noChangeArrowheads="1"/>
          </p:cNvSpPr>
          <p:nvPr>
            <p:ph type="sldNum" sz="quarter" idx="12"/>
          </p:nvPr>
        </p:nvSpPr>
        <p:spPr>
          <a:ln/>
        </p:spPr>
        <p:txBody>
          <a:bodyPr/>
          <a:lstStyle>
            <a:lvl1pPr>
              <a:defRPr/>
            </a:lvl1pPr>
          </a:lstStyle>
          <a:p>
            <a:fld id="{4769A29C-B40C-4FB7-93F6-53579E94698D}" type="slidenum">
              <a:rPr lang="de-DE"/>
              <a:pPr/>
              <a:t>‹Nr.›</a:t>
            </a:fld>
            <a:endParaRPr lang="de-D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AT"/>
          </a:p>
        </p:txBody>
      </p:sp>
      <p:sp>
        <p:nvSpPr>
          <p:cNvPr id="7" name="Rectangle 6"/>
          <p:cNvSpPr>
            <a:spLocks noGrp="1" noChangeArrowheads="1"/>
          </p:cNvSpPr>
          <p:nvPr>
            <p:ph type="sldNum" sz="quarter" idx="12"/>
          </p:nvPr>
        </p:nvSpPr>
        <p:spPr>
          <a:ln/>
        </p:spPr>
        <p:txBody>
          <a:bodyPr/>
          <a:lstStyle>
            <a:lvl1pPr>
              <a:defRPr/>
            </a:lvl1pPr>
          </a:lstStyle>
          <a:p>
            <a:fld id="{BE040546-4B61-40FA-878C-4364FAE188F3}" type="slidenum">
              <a:rPr lang="de-DE"/>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AT"/>
          </a:p>
        </p:txBody>
      </p:sp>
      <p:sp>
        <p:nvSpPr>
          <p:cNvPr id="6" name="Rectangle 6"/>
          <p:cNvSpPr>
            <a:spLocks noGrp="1" noChangeArrowheads="1"/>
          </p:cNvSpPr>
          <p:nvPr>
            <p:ph type="sldNum" sz="quarter" idx="12"/>
          </p:nvPr>
        </p:nvSpPr>
        <p:spPr>
          <a:ln/>
        </p:spPr>
        <p:txBody>
          <a:bodyPr/>
          <a:lstStyle>
            <a:lvl1pPr>
              <a:defRPr/>
            </a:lvl1pPr>
          </a:lstStyle>
          <a:p>
            <a:fld id="{DF1E74F7-370B-42A7-9F8C-948152D6BFAE}" type="slidenum">
              <a:rPr lang="de-DE"/>
              <a:pPr/>
              <a:t>‹Nr.›</a:t>
            </a:fld>
            <a:endParaRPr lang="de-D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AT"/>
          </a:p>
        </p:txBody>
      </p:sp>
      <p:sp>
        <p:nvSpPr>
          <p:cNvPr id="6" name="Rectangle 6"/>
          <p:cNvSpPr>
            <a:spLocks noGrp="1" noChangeArrowheads="1"/>
          </p:cNvSpPr>
          <p:nvPr>
            <p:ph type="sldNum" sz="quarter" idx="12"/>
          </p:nvPr>
        </p:nvSpPr>
        <p:spPr>
          <a:ln/>
        </p:spPr>
        <p:txBody>
          <a:bodyPr/>
          <a:lstStyle>
            <a:lvl1pPr>
              <a:defRPr/>
            </a:lvl1pPr>
          </a:lstStyle>
          <a:p>
            <a:fld id="{707832A9-C6D5-4B6F-8D45-C3556CC11C14}" type="slidenum">
              <a:rPr lang="de-DE"/>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pic>
        <p:nvPicPr>
          <p:cNvPr id="2" name="Grafik 4"/>
          <p:cNvPicPr>
            <a:picLocks noChangeAspect="1"/>
          </p:cNvPicPr>
          <p:nvPr userDrawn="1"/>
        </p:nvPicPr>
        <p:blipFill>
          <a:blip r:embed="rId2" cstate="print"/>
          <a:srcRect/>
          <a:stretch>
            <a:fillRect/>
          </a:stretch>
        </p:blipFill>
        <p:spPr bwMode="auto">
          <a:xfrm>
            <a:off x="395288" y="115888"/>
            <a:ext cx="663575" cy="504825"/>
          </a:xfrm>
          <a:prstGeom prst="rect">
            <a:avLst/>
          </a:prstGeom>
          <a:solidFill>
            <a:srgbClr val="FFFFFF"/>
          </a:solidFill>
          <a:ln w="9525">
            <a:noFill/>
            <a:miter lim="800000"/>
            <a:headEnd/>
            <a:tailEnd/>
          </a:ln>
        </p:spPr>
      </p:pic>
      <p:pic>
        <p:nvPicPr>
          <p:cNvPr id="3" name="Picture 9" descr="http://www.klimafonds.gv.at/assets/Image-Gallery-2/Logos/klimafondspoweredbyRGB.jpg"/>
          <p:cNvPicPr>
            <a:picLocks noChangeAspect="1" noChangeArrowheads="1"/>
          </p:cNvPicPr>
          <p:nvPr userDrawn="1"/>
        </p:nvPicPr>
        <p:blipFill>
          <a:blip r:embed="rId3" cstate="print"/>
          <a:srcRect/>
          <a:stretch>
            <a:fillRect/>
          </a:stretch>
        </p:blipFill>
        <p:spPr bwMode="auto">
          <a:xfrm>
            <a:off x="7415213" y="115888"/>
            <a:ext cx="1512887" cy="576262"/>
          </a:xfrm>
          <a:prstGeom prst="rect">
            <a:avLst/>
          </a:prstGeom>
          <a:noFill/>
          <a:ln w="9525">
            <a:noFill/>
            <a:miter lim="800000"/>
            <a:headEnd/>
            <a:tailEnd/>
          </a:ln>
        </p:spPr>
      </p:pic>
      <p:sp>
        <p:nvSpPr>
          <p:cNvPr id="4" name="Slide Number Placeholder 1"/>
          <p:cNvSpPr>
            <a:spLocks noGrp="1"/>
          </p:cNvSpPr>
          <p:nvPr>
            <p:ph type="sldNum" sz="quarter" idx="4"/>
          </p:nvPr>
        </p:nvSpPr>
        <p:spPr>
          <a:xfrm>
            <a:off x="251520" y="6381328"/>
            <a:ext cx="2133600" cy="365125"/>
          </a:xfrm>
          <a:prstGeom prst="rect">
            <a:avLst/>
          </a:prstGeom>
        </p:spPr>
        <p:txBody>
          <a:bodyPr vert="horz" wrap="square" lIns="91440" tIns="45720" rIns="91440" bIns="45720" numCol="1" anchor="ctr" anchorCtr="0" compatLnSpc="1">
            <a:prstTxWarp prst="textNoShape">
              <a:avLst/>
            </a:prstTxWarp>
          </a:bodyPr>
          <a:lstStyle>
            <a:lvl1pPr algn="l">
              <a:defRPr sz="1200" baseline="0">
                <a:solidFill>
                  <a:srgbClr val="898989"/>
                </a:solidFill>
                <a:latin typeface="Airal" charset="0"/>
              </a:defRPr>
            </a:lvl1pPr>
          </a:lstStyle>
          <a:p>
            <a:fld id="{9CE83237-9A84-4C69-81F8-A0455110BDC7}" type="slidenum">
              <a:rPr lang="de-AT" smtClean="0"/>
              <a:pPr/>
              <a:t>‹Nr.›</a:t>
            </a:fld>
            <a:endParaRPr lang="de-A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klimafonds.gv.at/"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533400"/>
            <a:ext cx="7772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Klicken Sie, um die Formate des Vorlagentextes zu bearbeiten</a:t>
            </a:r>
          </a:p>
          <a:p>
            <a:pPr lvl="1"/>
            <a:r>
              <a:rPr lang="en-US" smtClean="0"/>
              <a:t>Zweite Ebene</a:t>
            </a:r>
          </a:p>
          <a:p>
            <a:pPr lvl="2"/>
            <a:r>
              <a:rPr lang="en-US" smtClean="0"/>
              <a:t>Dritte Ebene</a:t>
            </a:r>
          </a:p>
          <a:p>
            <a:pPr lvl="3"/>
            <a:r>
              <a:rPr lang="en-US" smtClean="0"/>
              <a:t>Vierte Ebene</a:t>
            </a:r>
          </a:p>
          <a:p>
            <a:pPr lvl="4"/>
            <a:r>
              <a:rPr lang="en-US" smtClean="0"/>
              <a:t>Fünfte Ebene</a:t>
            </a:r>
          </a:p>
        </p:txBody>
      </p:sp>
      <p:pic>
        <p:nvPicPr>
          <p:cNvPr id="1028" name="Grafik 10" descr="EIW_logo_gross.jpg"/>
          <p:cNvPicPr>
            <a:picLocks noChangeAspect="1"/>
          </p:cNvPicPr>
          <p:nvPr userDrawn="1"/>
        </p:nvPicPr>
        <p:blipFill>
          <a:blip r:embed="rId12" cstate="print"/>
          <a:srcRect/>
          <a:stretch>
            <a:fillRect/>
          </a:stretch>
        </p:blipFill>
        <p:spPr bwMode="auto">
          <a:xfrm>
            <a:off x="7715250" y="254000"/>
            <a:ext cx="1071563" cy="817563"/>
          </a:xfrm>
          <a:prstGeom prst="rect">
            <a:avLst/>
          </a:prstGeom>
          <a:noFill/>
          <a:ln w="9525">
            <a:noFill/>
            <a:miter lim="800000"/>
            <a:headEnd/>
            <a:tailEnd/>
          </a:ln>
        </p:spPr>
      </p:pic>
      <p:pic>
        <p:nvPicPr>
          <p:cNvPr id="1029" name="Picture 9" descr="Logo">
            <a:hlinkClick r:id="rId13" tooltip="Home"/>
          </p:cNvPr>
          <p:cNvPicPr>
            <a:picLocks noChangeAspect="1" noChangeArrowheads="1"/>
          </p:cNvPicPr>
          <p:nvPr userDrawn="1"/>
        </p:nvPicPr>
        <p:blipFill>
          <a:blip r:embed="rId14" cstate="print"/>
          <a:srcRect/>
          <a:stretch>
            <a:fillRect/>
          </a:stretch>
        </p:blipFill>
        <p:spPr bwMode="auto">
          <a:xfrm>
            <a:off x="250825" y="254000"/>
            <a:ext cx="1033463" cy="871538"/>
          </a:xfrm>
          <a:prstGeom prst="rect">
            <a:avLst/>
          </a:prstGeom>
          <a:noFill/>
          <a:ln w="9525">
            <a:noFill/>
            <a:miter lim="800000"/>
            <a:headEnd/>
            <a:tailEnd/>
          </a:ln>
        </p:spPr>
      </p:pic>
      <p:sp>
        <p:nvSpPr>
          <p:cNvPr id="2" name="Slide Number Placeholder 1"/>
          <p:cNvSpPr>
            <a:spLocks noGrp="1"/>
          </p:cNvSpPr>
          <p:nvPr>
            <p:ph type="sldNum" sz="quarter" idx="4"/>
          </p:nvPr>
        </p:nvSpPr>
        <p:spPr>
          <a:xfrm>
            <a:off x="179512" y="6381328"/>
            <a:ext cx="2133600" cy="365125"/>
          </a:xfrm>
          <a:prstGeom prst="rect">
            <a:avLst/>
          </a:prstGeom>
        </p:spPr>
        <p:txBody>
          <a:bodyPr vert="horz" wrap="square" lIns="91440" tIns="45720" rIns="91440" bIns="45720" numCol="1" anchor="ctr" anchorCtr="0" compatLnSpc="1">
            <a:prstTxWarp prst="textNoShape">
              <a:avLst/>
            </a:prstTxWarp>
          </a:bodyPr>
          <a:lstStyle>
            <a:lvl1pPr algn="l">
              <a:defRPr sz="1200" baseline="0">
                <a:solidFill>
                  <a:srgbClr val="898989"/>
                </a:solidFill>
                <a:latin typeface="Airal" charset="0"/>
              </a:defRPr>
            </a:lvl1pPr>
          </a:lstStyle>
          <a:p>
            <a:fld id="{9CE83237-9A84-4C69-81F8-A0455110BDC7}" type="slidenum">
              <a:rPr lang="de-AT" smtClean="0"/>
              <a:pPr/>
              <a:t>‹Nr.›</a:t>
            </a:fld>
            <a:endParaRPr lang="de-AT" dirty="0"/>
          </a:p>
        </p:txBody>
      </p:sp>
    </p:spTree>
  </p:cSld>
  <p:clrMap bg1="lt1" tx1="dk1" bg2="lt2" tx2="dk2" accent1="accent1" accent2="accent2" accent3="accent3" accent4="accent4" accent5="accent5" accent6="accent6" hlink="hlink" folHlink="folHlink"/>
  <p:sldLayoutIdLst>
    <p:sldLayoutId id="2147485937" r:id="rId1"/>
    <p:sldLayoutId id="2147485938" r:id="rId2"/>
    <p:sldLayoutId id="2147485939" r:id="rId3"/>
    <p:sldLayoutId id="2147485940" r:id="rId4"/>
    <p:sldLayoutId id="2147485941" r:id="rId5"/>
    <p:sldLayoutId id="2147485942" r:id="rId6"/>
    <p:sldLayoutId id="2147485943" r:id="rId7"/>
    <p:sldLayoutId id="2147485944" r:id="rId8"/>
    <p:sldLayoutId id="2147485945" r:id="rId9"/>
    <p:sldLayoutId id="2147485946" r:id="rId10"/>
  </p:sldLayoutIdLst>
  <p:hf hdr="0" ftr="0" dt="0"/>
  <p:txStyles>
    <p:titleStyle>
      <a:lvl1pPr algn="ctr" rtl="0" eaLnBrk="0" fontAlgn="base" hangingPunct="0">
        <a:spcBef>
          <a:spcPct val="0"/>
        </a:spcBef>
        <a:spcAft>
          <a:spcPct val="0"/>
        </a:spcAft>
        <a:defRPr sz="2800" b="1">
          <a:solidFill>
            <a:schemeClr val="accent2"/>
          </a:solidFill>
          <a:latin typeface="+mj-lt"/>
          <a:ea typeface="MS PGothic" pitchFamily="34" charset="-128"/>
          <a:cs typeface="MS PGothic" charset="0"/>
        </a:defRPr>
      </a:lvl1pPr>
      <a:lvl2pPr algn="ctr" rtl="0" eaLnBrk="0" fontAlgn="base" hangingPunct="0">
        <a:spcBef>
          <a:spcPct val="0"/>
        </a:spcBef>
        <a:spcAft>
          <a:spcPct val="0"/>
        </a:spcAft>
        <a:defRPr sz="2800" b="1">
          <a:solidFill>
            <a:schemeClr val="accent2"/>
          </a:solidFill>
          <a:latin typeface="Arial" pitchFamily="34" charset="0"/>
          <a:ea typeface="MS PGothic" pitchFamily="34" charset="-128"/>
          <a:cs typeface="MS PGothic" charset="0"/>
        </a:defRPr>
      </a:lvl2pPr>
      <a:lvl3pPr algn="ctr" rtl="0" eaLnBrk="0" fontAlgn="base" hangingPunct="0">
        <a:spcBef>
          <a:spcPct val="0"/>
        </a:spcBef>
        <a:spcAft>
          <a:spcPct val="0"/>
        </a:spcAft>
        <a:defRPr sz="2800" b="1">
          <a:solidFill>
            <a:schemeClr val="accent2"/>
          </a:solidFill>
          <a:latin typeface="Arial" pitchFamily="34" charset="0"/>
          <a:ea typeface="MS PGothic" pitchFamily="34" charset="-128"/>
          <a:cs typeface="MS PGothic" charset="0"/>
        </a:defRPr>
      </a:lvl3pPr>
      <a:lvl4pPr algn="ctr" rtl="0" eaLnBrk="0" fontAlgn="base" hangingPunct="0">
        <a:spcBef>
          <a:spcPct val="0"/>
        </a:spcBef>
        <a:spcAft>
          <a:spcPct val="0"/>
        </a:spcAft>
        <a:defRPr sz="2800" b="1">
          <a:solidFill>
            <a:schemeClr val="accent2"/>
          </a:solidFill>
          <a:latin typeface="Arial" pitchFamily="34" charset="0"/>
          <a:ea typeface="MS PGothic" pitchFamily="34" charset="-128"/>
          <a:cs typeface="MS PGothic" charset="0"/>
        </a:defRPr>
      </a:lvl4pPr>
      <a:lvl5pPr algn="ctr" rtl="0" eaLnBrk="0" fontAlgn="base" hangingPunct="0">
        <a:spcBef>
          <a:spcPct val="0"/>
        </a:spcBef>
        <a:spcAft>
          <a:spcPct val="0"/>
        </a:spcAft>
        <a:defRPr sz="2800" b="1">
          <a:solidFill>
            <a:schemeClr val="accent2"/>
          </a:solidFill>
          <a:latin typeface="Arial" pitchFamily="34" charset="0"/>
          <a:ea typeface="MS PGothic" pitchFamily="34" charset="-128"/>
          <a:cs typeface="MS PGothic" charset="0"/>
        </a:defRPr>
      </a:lvl5pPr>
      <a:lvl6pPr marL="457200" algn="ctr" rtl="0" fontAlgn="base">
        <a:spcBef>
          <a:spcPct val="0"/>
        </a:spcBef>
        <a:spcAft>
          <a:spcPct val="0"/>
        </a:spcAft>
        <a:defRPr sz="2800" b="1">
          <a:solidFill>
            <a:schemeClr val="accent2"/>
          </a:solidFill>
          <a:latin typeface="Arial" pitchFamily="34" charset="0"/>
        </a:defRPr>
      </a:lvl6pPr>
      <a:lvl7pPr marL="914400" algn="ctr" rtl="0" fontAlgn="base">
        <a:spcBef>
          <a:spcPct val="0"/>
        </a:spcBef>
        <a:spcAft>
          <a:spcPct val="0"/>
        </a:spcAft>
        <a:defRPr sz="2800" b="1">
          <a:solidFill>
            <a:schemeClr val="accent2"/>
          </a:solidFill>
          <a:latin typeface="Arial" pitchFamily="34" charset="0"/>
        </a:defRPr>
      </a:lvl7pPr>
      <a:lvl8pPr marL="1371600" algn="ctr" rtl="0" fontAlgn="base">
        <a:spcBef>
          <a:spcPct val="0"/>
        </a:spcBef>
        <a:spcAft>
          <a:spcPct val="0"/>
        </a:spcAft>
        <a:defRPr sz="2800" b="1">
          <a:solidFill>
            <a:schemeClr val="accent2"/>
          </a:solidFill>
          <a:latin typeface="Arial" pitchFamily="34" charset="0"/>
        </a:defRPr>
      </a:lvl8pPr>
      <a:lvl9pPr marL="1828800" algn="ctr" rtl="0" fontAlgn="base">
        <a:spcBef>
          <a:spcPct val="0"/>
        </a:spcBef>
        <a:spcAft>
          <a:spcPct val="0"/>
        </a:spcAft>
        <a:defRPr sz="2800" b="1">
          <a:solidFill>
            <a:schemeClr val="accent2"/>
          </a:solidFill>
          <a:latin typeface="Arial" pitchFamily="34" charset="0"/>
        </a:defRPr>
      </a:lvl9pPr>
    </p:titleStyle>
    <p:bodyStyle>
      <a:lvl1pPr marL="342900" indent="-342900" algn="l" rtl="0" eaLnBrk="0" fontAlgn="base" hangingPunct="0">
        <a:spcBef>
          <a:spcPct val="20000"/>
        </a:spcBef>
        <a:spcAft>
          <a:spcPct val="0"/>
        </a:spcAft>
        <a:buClr>
          <a:srgbClr val="FF9900"/>
        </a:buClr>
        <a:buFont typeface="Wingdings" pitchFamily="2" charset="2"/>
        <a:buChar char="§"/>
        <a:defRPr sz="20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lr>
          <a:srgbClr val="FF9900"/>
        </a:buClr>
        <a:buChar char="–"/>
        <a:defRPr sz="20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Clr>
          <a:srgbClr val="FF9900"/>
        </a:buClr>
        <a:buChar char="•"/>
        <a:defRPr sz="20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Clr>
          <a:srgbClr val="FF9900"/>
        </a:buClr>
        <a:buChar char="–"/>
        <a:defRPr sz="20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Clr>
          <a:srgbClr val="FF9900"/>
        </a:buClr>
        <a:buChar char="»"/>
        <a:defRPr sz="2000">
          <a:solidFill>
            <a:schemeClr val="tx1"/>
          </a:solidFill>
          <a:latin typeface="+mn-lt"/>
          <a:ea typeface="MS PGothic" pitchFamily="34" charset="-128"/>
          <a:cs typeface="MS PGothic" charset="0"/>
        </a:defRPr>
      </a:lvl5pPr>
      <a:lvl6pPr marL="2514600" indent="-228600" algn="l" rtl="0" fontAlgn="base">
        <a:spcBef>
          <a:spcPct val="20000"/>
        </a:spcBef>
        <a:spcAft>
          <a:spcPct val="0"/>
        </a:spcAft>
        <a:buClr>
          <a:srgbClr val="FF9900"/>
        </a:buClr>
        <a:buChar char="»"/>
        <a:defRPr sz="2000">
          <a:solidFill>
            <a:schemeClr val="tx1"/>
          </a:solidFill>
          <a:latin typeface="+mn-lt"/>
        </a:defRPr>
      </a:lvl6pPr>
      <a:lvl7pPr marL="2971800" indent="-228600" algn="l" rtl="0" fontAlgn="base">
        <a:spcBef>
          <a:spcPct val="20000"/>
        </a:spcBef>
        <a:spcAft>
          <a:spcPct val="0"/>
        </a:spcAft>
        <a:buClr>
          <a:srgbClr val="FF9900"/>
        </a:buClr>
        <a:buChar char="»"/>
        <a:defRPr sz="2000">
          <a:solidFill>
            <a:schemeClr val="tx1"/>
          </a:solidFill>
          <a:latin typeface="+mn-lt"/>
        </a:defRPr>
      </a:lvl7pPr>
      <a:lvl8pPr marL="3429000" indent="-228600" algn="l" rtl="0" fontAlgn="base">
        <a:spcBef>
          <a:spcPct val="20000"/>
        </a:spcBef>
        <a:spcAft>
          <a:spcPct val="0"/>
        </a:spcAft>
        <a:buClr>
          <a:srgbClr val="FF9900"/>
        </a:buClr>
        <a:buChar char="»"/>
        <a:defRPr sz="2000">
          <a:solidFill>
            <a:schemeClr val="tx1"/>
          </a:solidFill>
          <a:latin typeface="+mn-lt"/>
        </a:defRPr>
      </a:lvl8pPr>
      <a:lvl9pPr marL="3886200" indent="-228600" algn="l" rtl="0" fontAlgn="base">
        <a:spcBef>
          <a:spcPct val="20000"/>
        </a:spcBef>
        <a:spcAft>
          <a:spcPct val="0"/>
        </a:spcAft>
        <a:buClr>
          <a:srgbClr val="FF9900"/>
        </a:buClr>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8806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charset="0"/>
                <a:ea typeface="MS PGothic" charset="0"/>
                <a:cs typeface="MS PGothic" charset="0"/>
              </a:defRPr>
            </a:lvl1pPr>
          </a:lstStyle>
          <a:p>
            <a:pPr>
              <a:defRPr/>
            </a:pPr>
            <a:endParaRPr lang="de-DE"/>
          </a:p>
        </p:txBody>
      </p:sp>
      <p:sp>
        <p:nvSpPr>
          <p:cNvPr id="8806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8" charset="0"/>
                <a:ea typeface="+mn-ea"/>
                <a:cs typeface="+mn-cs"/>
              </a:defRPr>
            </a:lvl1pPr>
          </a:lstStyle>
          <a:p>
            <a:pPr>
              <a:defRPr/>
            </a:pPr>
            <a:endParaRPr lang="de-AT"/>
          </a:p>
        </p:txBody>
      </p:sp>
      <p:sp>
        <p:nvSpPr>
          <p:cNvPr id="8807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6D22725-9A23-42A4-AB98-C5F852027E55}" type="slidenum">
              <a:rPr lang="de-DE"/>
              <a:pPr/>
              <a:t>‹Nr.›</a:t>
            </a:fld>
            <a:endParaRPr lang="de-DE"/>
          </a:p>
        </p:txBody>
      </p:sp>
    </p:spTree>
  </p:cSld>
  <p:clrMap bg1="lt1" tx1="dk1" bg2="lt2" tx2="dk2" accent1="accent1" accent2="accent2" accent3="accent3" accent4="accent4" accent5="accent5" accent6="accent6" hlink="hlink" folHlink="folHlink"/>
  <p:sldLayoutIdLst>
    <p:sldLayoutId id="2147485926" r:id="rId1"/>
    <p:sldLayoutId id="2147485927" r:id="rId2"/>
    <p:sldLayoutId id="2147485928" r:id="rId3"/>
    <p:sldLayoutId id="2147485929" r:id="rId4"/>
    <p:sldLayoutId id="2147485930" r:id="rId5"/>
    <p:sldLayoutId id="2147485931" r:id="rId6"/>
    <p:sldLayoutId id="2147485932" r:id="rId7"/>
    <p:sldLayoutId id="2147485933" r:id="rId8"/>
    <p:sldLayoutId id="2147485934" r:id="rId9"/>
    <p:sldLayoutId id="2147485935" r:id="rId10"/>
    <p:sldLayoutId id="2147485936" r:id="rId11"/>
  </p:sldLayoutIdLst>
  <p:hf hdr="0" ftr="0" dt="0"/>
  <p:txStyles>
    <p:titleStyle>
      <a:lvl1pPr algn="ctr" rtl="0" eaLnBrk="0" fontAlgn="base" hangingPunct="0">
        <a:spcBef>
          <a:spcPct val="0"/>
        </a:spcBef>
        <a:spcAft>
          <a:spcPct val="0"/>
        </a:spcAft>
        <a:defRPr sz="4400">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4400">
          <a:solidFill>
            <a:schemeClr val="tx2"/>
          </a:solidFill>
          <a:latin typeface="Arial" pitchFamily="34" charset="0"/>
          <a:ea typeface="MS PGothic" pitchFamily="34" charset="-128"/>
          <a:cs typeface="MS PGothic" charset="0"/>
        </a:defRPr>
      </a:lvl2pPr>
      <a:lvl3pPr algn="ctr" rtl="0" eaLnBrk="0" fontAlgn="base" hangingPunct="0">
        <a:spcBef>
          <a:spcPct val="0"/>
        </a:spcBef>
        <a:spcAft>
          <a:spcPct val="0"/>
        </a:spcAft>
        <a:defRPr sz="4400">
          <a:solidFill>
            <a:schemeClr val="tx2"/>
          </a:solidFill>
          <a:latin typeface="Arial" pitchFamily="34" charset="0"/>
          <a:ea typeface="MS PGothic" pitchFamily="34" charset="-128"/>
          <a:cs typeface="MS PGothic" charset="0"/>
        </a:defRPr>
      </a:lvl3pPr>
      <a:lvl4pPr algn="ctr" rtl="0" eaLnBrk="0" fontAlgn="base" hangingPunct="0">
        <a:spcBef>
          <a:spcPct val="0"/>
        </a:spcBef>
        <a:spcAft>
          <a:spcPct val="0"/>
        </a:spcAft>
        <a:defRPr sz="4400">
          <a:solidFill>
            <a:schemeClr val="tx2"/>
          </a:solidFill>
          <a:latin typeface="Arial" pitchFamily="34" charset="0"/>
          <a:ea typeface="MS PGothic" pitchFamily="34" charset="-128"/>
          <a:cs typeface="MS PGothic" charset="0"/>
        </a:defRPr>
      </a:lvl4pPr>
      <a:lvl5pPr algn="ctr" rtl="0" eaLnBrk="0" fontAlgn="base" hangingPunct="0">
        <a:spcBef>
          <a:spcPct val="0"/>
        </a:spcBef>
        <a:spcAft>
          <a:spcPct val="0"/>
        </a:spcAft>
        <a:defRPr sz="4400">
          <a:solidFill>
            <a:schemeClr val="tx2"/>
          </a:solidFill>
          <a:latin typeface="Arial" pitchFamily="34" charset="0"/>
          <a:ea typeface="MS PGothic" pitchFamily="34" charset="-128"/>
          <a:cs typeface="MS PGothic"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8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Char char="•"/>
        <a:defRPr sz="24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smartcities.at/begleitmassnahmen/kooperationsmodelle/"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hyperlink" Target="http://www.tp-smartcities.at" TargetMode="External"/><Relationship Id="rId4" Type="http://schemas.openxmlformats.org/officeDocument/2006/relationships/hyperlink" Target="http://www.Smartcities.at"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mailto:f.kapusta@energieinstitut.net"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hyperlink" Target="http://www.energieinstitut.net/sites/default/files/projektfichehitrosazukunftfinal.pdf" TargetMode="External"/></Relationships>
</file>

<file path=ppt/slides/_rels/slide15.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hyperlink" Target="http://www.energieinstitut.net/sites/default/files/projektfichegrossschoenaufinal.pdf" TargetMode="External"/></Relationships>
</file>

<file path=ppt/slides/_rels/slide1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hyperlink" Target="http://www.energieinstitut.net/sites/default/files/projektfichevillachersaubermacherfinal.pdf" TargetMode="External"/></Relationships>
</file>

<file path=ppt/slides/_rels/slide17.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hyperlink" Target="http://www.energieinstitut.net/sites/default/files/projektfichemmtennengaufinal.pdf" TargetMode="External"/></Relationships>
</file>

<file path=ppt/slides/_rels/slide1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hyperlink" Target="http://www.energieinstitut.net/sites/default/files/projektfichecitybikewienfinal.pdf" TargetMode="External"/></Relationships>
</file>

<file path=ppt/slides/_rels/slide19.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hyperlink" Target="http://www.energieinstitut.net/sites/default/files/sc-koop-modelle-weiterekurzfass.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hyperlink" Target="http://www.energieinstitut.net/sites/default/files/sc-koop-modelle-weiterekurzfass.pdf" TargetMode="External"/></Relationships>
</file>

<file path=ppt/slides/_rels/slide2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hyperlink" Target="http://www.energieinstitut.net/sites/default/files/sc-koop-modelle-weiterekurzfass.pdf"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www.kfd.at/energiebaustein/" TargetMode="External"/><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hyperlink" Target="http://www.energieinstitut.net/sites/default/files/sc-koop-modelle-weiterekurzfass.pdf" TargetMode="External"/><Relationship Id="rId4" Type="http://schemas.openxmlformats.org/officeDocument/2006/relationships/slide" Target="slide7.xml"/></Relationships>
</file>

<file path=ppt/slides/_rels/slide23.xml.rels><?xml version="1.0" encoding="UTF-8" standalone="yes"?>
<Relationships xmlns="http://schemas.openxmlformats.org/package/2006/relationships"><Relationship Id="rId3" Type="http://schemas.openxmlformats.org/officeDocument/2006/relationships/hyperlink" Target="http://www.energieinstitut.net/sites/default/files/sc-koop-modelle-weiterekurzfass.pdf"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slide" Target="slide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0.jpeg"/><Relationship Id="rId11" Type="http://schemas.openxmlformats.org/officeDocument/2006/relationships/image" Target="../media/image15.png"/><Relationship Id="rId5" Type="http://schemas.openxmlformats.org/officeDocument/2006/relationships/image" Target="../media/image9.jpeg"/><Relationship Id="rId10" Type="http://schemas.openxmlformats.org/officeDocument/2006/relationships/image" Target="../media/image14.jpeg"/><Relationship Id="rId4" Type="http://schemas.openxmlformats.org/officeDocument/2006/relationships/image" Target="../media/image8.jpeg"/><Relationship Id="rId9" Type="http://schemas.openxmlformats.org/officeDocument/2006/relationships/image" Target="../media/image13.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4.xml"/><Relationship Id="rId7" Type="http://schemas.openxmlformats.org/officeDocument/2006/relationships/slide" Target="slide19.xml"/><Relationship Id="rId12" Type="http://schemas.openxmlformats.org/officeDocument/2006/relationships/slide" Target="slide23.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slide" Target="slide20.xml"/><Relationship Id="rId11" Type="http://schemas.openxmlformats.org/officeDocument/2006/relationships/slide" Target="slide22.xml"/><Relationship Id="rId5" Type="http://schemas.openxmlformats.org/officeDocument/2006/relationships/slide" Target="slide16.xml"/><Relationship Id="rId10" Type="http://schemas.openxmlformats.org/officeDocument/2006/relationships/slide" Target="slide21.xml"/><Relationship Id="rId4" Type="http://schemas.openxmlformats.org/officeDocument/2006/relationships/slide" Target="slide15.xml"/><Relationship Id="rId9" Type="http://schemas.openxmlformats.org/officeDocument/2006/relationships/slide" Target="slide18.xml"/></Relationships>
</file>

<file path=ppt/slides/_rels/slide8.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slide" Target="slide14.xml"/><Relationship Id="rId7" Type="http://schemas.openxmlformats.org/officeDocument/2006/relationships/slide" Target="slide18.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slide" Target="slide17.xml"/><Relationship Id="rId11" Type="http://schemas.openxmlformats.org/officeDocument/2006/relationships/slide" Target="slide22.xml"/><Relationship Id="rId5" Type="http://schemas.openxmlformats.org/officeDocument/2006/relationships/slide" Target="slide16.xml"/><Relationship Id="rId10" Type="http://schemas.openxmlformats.org/officeDocument/2006/relationships/slide" Target="slide20.xml"/><Relationship Id="rId4" Type="http://schemas.openxmlformats.org/officeDocument/2006/relationships/slide" Target="slide15.xml"/><Relationship Id="rId9" Type="http://schemas.openxmlformats.org/officeDocument/2006/relationships/slide" Target="slide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09" name="Rectangle 2"/>
          <p:cNvSpPr>
            <a:spLocks noGrp="1" noChangeArrowheads="1"/>
          </p:cNvSpPr>
          <p:nvPr>
            <p:ph type="title" idx="4294967295"/>
          </p:nvPr>
        </p:nvSpPr>
        <p:spPr>
          <a:xfrm>
            <a:off x="684213" y="2781647"/>
            <a:ext cx="7848600" cy="3095625"/>
          </a:xfrm>
        </p:spPr>
        <p:txBody>
          <a:bodyPr/>
          <a:lstStyle/>
          <a:p>
            <a:pPr eaLnBrk="1" hangingPunct="1"/>
            <a:r>
              <a:rPr lang="de-AT" dirty="0" smtClean="0">
                <a:solidFill>
                  <a:srgbClr val="E90D0D"/>
                </a:solidFill>
              </a:rPr>
              <a:t/>
            </a:r>
            <a:br>
              <a:rPr lang="de-AT" dirty="0" smtClean="0">
                <a:solidFill>
                  <a:srgbClr val="E90D0D"/>
                </a:solidFill>
              </a:rPr>
            </a:br>
            <a:r>
              <a:rPr lang="de-AT" dirty="0" smtClean="0">
                <a:solidFill>
                  <a:srgbClr val="E90D0D"/>
                </a:solidFill>
              </a:rPr>
              <a:t/>
            </a:r>
            <a:br>
              <a:rPr lang="de-AT" dirty="0" smtClean="0">
                <a:solidFill>
                  <a:srgbClr val="E90D0D"/>
                </a:solidFill>
              </a:rPr>
            </a:br>
            <a:r>
              <a:rPr lang="de-AT" dirty="0" smtClean="0">
                <a:solidFill>
                  <a:srgbClr val="BD2716"/>
                </a:solidFill>
              </a:rPr>
              <a:t/>
            </a:r>
            <a:br>
              <a:rPr lang="de-AT" dirty="0" smtClean="0">
                <a:solidFill>
                  <a:srgbClr val="BD2716"/>
                </a:solidFill>
              </a:rPr>
            </a:br>
            <a:r>
              <a:rPr lang="de-AT" dirty="0" smtClean="0">
                <a:solidFill>
                  <a:srgbClr val="BD2716"/>
                </a:solidFill>
              </a:rPr>
              <a:t>Kooperationskompass </a:t>
            </a:r>
            <a:br>
              <a:rPr lang="de-AT" dirty="0" smtClean="0">
                <a:solidFill>
                  <a:srgbClr val="BD2716"/>
                </a:solidFill>
              </a:rPr>
            </a:br>
            <a:r>
              <a:rPr lang="de-AT" sz="2000" dirty="0" smtClean="0">
                <a:solidFill>
                  <a:srgbClr val="BD2716"/>
                </a:solidFill>
              </a:rPr>
              <a:t>für</a:t>
            </a:r>
            <a:br>
              <a:rPr lang="de-AT" sz="2000" dirty="0" smtClean="0">
                <a:solidFill>
                  <a:srgbClr val="BD2716"/>
                </a:solidFill>
              </a:rPr>
            </a:br>
            <a:r>
              <a:rPr lang="de-AT" sz="2000" dirty="0" smtClean="0">
                <a:solidFill>
                  <a:srgbClr val="BD2716"/>
                </a:solidFill>
              </a:rPr>
              <a:t> Städte/Gemeinden &amp; Wirtschaft</a:t>
            </a:r>
            <a:br>
              <a:rPr lang="de-AT" sz="2000" dirty="0" smtClean="0">
                <a:solidFill>
                  <a:srgbClr val="BD2716"/>
                </a:solidFill>
              </a:rPr>
            </a:br>
            <a:r>
              <a:rPr lang="de-AT" sz="2000" dirty="0" smtClean="0">
                <a:solidFill>
                  <a:srgbClr val="BD2716"/>
                </a:solidFill>
              </a:rPr>
              <a:t> für </a:t>
            </a:r>
            <a:br>
              <a:rPr lang="de-AT" sz="2000" dirty="0" smtClean="0">
                <a:solidFill>
                  <a:srgbClr val="BD2716"/>
                </a:solidFill>
              </a:rPr>
            </a:br>
            <a:r>
              <a:rPr lang="de-AT" sz="2000" dirty="0" smtClean="0">
                <a:solidFill>
                  <a:srgbClr val="BD2716"/>
                </a:solidFill>
              </a:rPr>
              <a:t>Smart Cities Projekte in Österreich</a:t>
            </a:r>
            <a:r>
              <a:rPr lang="de-AT" dirty="0" smtClean="0">
                <a:solidFill>
                  <a:srgbClr val="FF3300"/>
                </a:solidFill>
              </a:rPr>
              <a:t/>
            </a:r>
            <a:br>
              <a:rPr lang="de-AT" dirty="0" smtClean="0">
                <a:solidFill>
                  <a:srgbClr val="FF3300"/>
                </a:solidFill>
              </a:rPr>
            </a:br>
            <a:r>
              <a:rPr lang="de-AT" sz="2000" dirty="0" smtClean="0">
                <a:solidFill>
                  <a:schemeClr val="tx1"/>
                </a:solidFill>
              </a:rPr>
              <a:t/>
            </a:r>
            <a:br>
              <a:rPr lang="de-AT" sz="2000" dirty="0" smtClean="0">
                <a:solidFill>
                  <a:schemeClr val="tx1"/>
                </a:solidFill>
              </a:rPr>
            </a:br>
            <a:r>
              <a:rPr lang="de-AT" sz="2000" dirty="0" smtClean="0">
                <a:solidFill>
                  <a:schemeClr val="tx1"/>
                </a:solidFill>
              </a:rPr>
              <a:t/>
            </a:r>
            <a:br>
              <a:rPr lang="de-AT" sz="2000" dirty="0" smtClean="0">
                <a:solidFill>
                  <a:schemeClr val="tx1"/>
                </a:solidFill>
              </a:rPr>
            </a:br>
            <a:r>
              <a:rPr lang="de-AT" sz="2000" dirty="0" smtClean="0">
                <a:solidFill>
                  <a:schemeClr val="tx1"/>
                </a:solidFill>
              </a:rPr>
              <a:t>Energieinstitut der Wirtschaft </a:t>
            </a:r>
            <a:r>
              <a:rPr lang="de-AT" sz="2000" dirty="0" smtClean="0">
                <a:solidFill>
                  <a:schemeClr val="tx1"/>
                </a:solidFill>
              </a:rPr>
              <a:t>GmbH</a:t>
            </a:r>
            <a:br>
              <a:rPr lang="de-AT" sz="2000" dirty="0" smtClean="0">
                <a:solidFill>
                  <a:schemeClr val="tx1"/>
                </a:solidFill>
              </a:rPr>
            </a:br>
            <a:r>
              <a:rPr lang="de-AT" sz="2000" dirty="0">
                <a:solidFill>
                  <a:schemeClr val="tx1"/>
                </a:solidFill>
              </a:rPr>
              <a:t/>
            </a:r>
            <a:br>
              <a:rPr lang="de-AT" sz="2000" dirty="0">
                <a:solidFill>
                  <a:schemeClr val="tx1"/>
                </a:solidFill>
              </a:rPr>
            </a:br>
            <a:r>
              <a:rPr lang="de-AT" sz="2000" dirty="0" smtClean="0">
                <a:solidFill>
                  <a:schemeClr val="tx1"/>
                </a:solidFill>
              </a:rPr>
              <a:t/>
            </a:r>
            <a:br>
              <a:rPr lang="de-AT" sz="2000" dirty="0" smtClean="0">
                <a:solidFill>
                  <a:schemeClr val="tx1"/>
                </a:solidFill>
              </a:rPr>
            </a:br>
            <a:r>
              <a:rPr lang="de-AT" sz="2000" dirty="0">
                <a:solidFill>
                  <a:schemeClr val="tx1"/>
                </a:solidFill>
              </a:rPr>
              <a:t/>
            </a:r>
            <a:br>
              <a:rPr lang="de-AT" sz="2000" dirty="0">
                <a:solidFill>
                  <a:schemeClr val="tx1"/>
                </a:solidFill>
              </a:rPr>
            </a:br>
            <a:r>
              <a:rPr lang="de-AT" sz="1000" dirty="0" smtClean="0">
                <a:solidFill>
                  <a:schemeClr val="tx1"/>
                </a:solidFill>
              </a:rPr>
              <a:t>Stand 31.7.2012</a:t>
            </a:r>
            <a:r>
              <a:rPr lang="de-AT" sz="2000" dirty="0" smtClean="0">
                <a:solidFill>
                  <a:schemeClr val="tx1"/>
                </a:solidFill>
              </a:rPr>
              <a:t/>
            </a:r>
            <a:br>
              <a:rPr lang="de-AT" sz="2000" dirty="0" smtClean="0">
                <a:solidFill>
                  <a:schemeClr val="tx1"/>
                </a:solidFill>
              </a:rPr>
            </a:br>
            <a:r>
              <a:rPr lang="de-AT" sz="2000" dirty="0" smtClean="0">
                <a:solidFill>
                  <a:schemeClr val="tx1"/>
                </a:solidFill>
              </a:rPr>
              <a:t/>
            </a:r>
            <a:br>
              <a:rPr lang="de-AT" sz="2000" dirty="0" smtClean="0">
                <a:solidFill>
                  <a:schemeClr val="tx1"/>
                </a:solidFill>
              </a:rPr>
            </a:br>
            <a:r>
              <a:rPr lang="de-AT" sz="2000" dirty="0" smtClean="0">
                <a:solidFill>
                  <a:schemeClr val="tx1"/>
                </a:solidFill>
              </a:rPr>
              <a:t/>
            </a:r>
            <a:br>
              <a:rPr lang="de-AT" sz="2000" dirty="0" smtClean="0">
                <a:solidFill>
                  <a:schemeClr val="tx1"/>
                </a:solidFill>
              </a:rPr>
            </a:br>
            <a:r>
              <a:rPr lang="de-AT" sz="2000" dirty="0" smtClean="0">
                <a:solidFill>
                  <a:schemeClr val="tx1"/>
                </a:solidFill>
              </a:rPr>
              <a:t/>
            </a:r>
            <a:br>
              <a:rPr lang="de-AT" sz="2000" dirty="0" smtClean="0">
                <a:solidFill>
                  <a:schemeClr val="tx1"/>
                </a:solidFill>
              </a:rPr>
            </a:br>
            <a:r>
              <a:rPr lang="de-AT" sz="2000" dirty="0" smtClean="0">
                <a:solidFill>
                  <a:schemeClr val="tx1"/>
                </a:solidFill>
              </a:rPr>
              <a:t/>
            </a:r>
            <a:br>
              <a:rPr lang="de-AT" sz="2000" dirty="0" smtClean="0">
                <a:solidFill>
                  <a:schemeClr val="tx1"/>
                </a:solidFill>
              </a:rPr>
            </a:br>
            <a:endParaRPr lang="de-DE" sz="1600" dirty="0" smtClean="0">
              <a:solidFill>
                <a:schemeClr val="tx1"/>
              </a:solidFill>
            </a:endParaRPr>
          </a:p>
        </p:txBody>
      </p:sp>
      <p:pic>
        <p:nvPicPr>
          <p:cNvPr id="17410" name="Grafik 4"/>
          <p:cNvPicPr>
            <a:picLocks noChangeAspect="1"/>
          </p:cNvPicPr>
          <p:nvPr/>
        </p:nvPicPr>
        <p:blipFill>
          <a:blip r:embed="rId3" cstate="print"/>
          <a:srcRect/>
          <a:stretch>
            <a:fillRect/>
          </a:stretch>
        </p:blipFill>
        <p:spPr bwMode="auto">
          <a:xfrm>
            <a:off x="395288" y="115888"/>
            <a:ext cx="1231900" cy="936625"/>
          </a:xfrm>
          <a:prstGeom prst="rect">
            <a:avLst/>
          </a:prstGeom>
          <a:solidFill>
            <a:srgbClr val="FFFFFF"/>
          </a:solidFill>
          <a:ln w="9525">
            <a:noFill/>
            <a:miter lim="800000"/>
            <a:headEnd/>
            <a:tailEnd/>
          </a:ln>
        </p:spPr>
      </p:pic>
      <p:pic>
        <p:nvPicPr>
          <p:cNvPr id="17411" name="Picture 9" descr="http://www.klimafonds.gv.at/assets/Image-Gallery-2/Logos/klimafondspoweredbyRGB.jpg"/>
          <p:cNvPicPr>
            <a:picLocks noChangeAspect="1" noChangeArrowheads="1"/>
          </p:cNvPicPr>
          <p:nvPr/>
        </p:nvPicPr>
        <p:blipFill>
          <a:blip r:embed="rId4" cstate="print"/>
          <a:srcRect/>
          <a:stretch>
            <a:fillRect/>
          </a:stretch>
        </p:blipFill>
        <p:spPr bwMode="auto">
          <a:xfrm>
            <a:off x="6875463" y="115888"/>
            <a:ext cx="2052637" cy="782637"/>
          </a:xfrm>
          <a:prstGeom prst="rect">
            <a:avLst/>
          </a:prstGeom>
          <a:noFill/>
          <a:ln w="9525">
            <a:noFill/>
            <a:miter lim="800000"/>
            <a:headEnd/>
            <a:tailEnd/>
          </a:ln>
        </p:spPr>
      </p:pic>
      <p:sp>
        <p:nvSpPr>
          <p:cNvPr id="5" name="Foliennummernplatzhalter 4"/>
          <p:cNvSpPr>
            <a:spLocks noGrp="1"/>
          </p:cNvSpPr>
          <p:nvPr>
            <p:ph type="sldNum" sz="quarter" idx="4"/>
          </p:nvPr>
        </p:nvSpPr>
        <p:spPr/>
        <p:txBody>
          <a:bodyPr/>
          <a:lstStyle/>
          <a:p>
            <a:fld id="{9CE83237-9A84-4C69-81F8-A0455110BDC7}" type="slidenum">
              <a:rPr lang="de-AT" smtClean="0"/>
              <a:pPr/>
              <a:t>1</a:t>
            </a:fld>
            <a:endParaRPr lang="de-AT"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Abgerundetes Rechteck 5"/>
          <p:cNvSpPr>
            <a:spLocks noChangeArrowheads="1"/>
          </p:cNvSpPr>
          <p:nvPr/>
        </p:nvSpPr>
        <p:spPr bwMode="auto">
          <a:xfrm>
            <a:off x="611188" y="765175"/>
            <a:ext cx="8281987" cy="2087563"/>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a:lstStyle/>
          <a:p>
            <a:endParaRPr lang="de-AT">
              <a:solidFill>
                <a:srgbClr val="000000"/>
              </a:solidFill>
            </a:endParaRPr>
          </a:p>
        </p:txBody>
      </p:sp>
      <p:sp>
        <p:nvSpPr>
          <p:cNvPr id="35842" name="Rectangle 4"/>
          <p:cNvSpPr>
            <a:spLocks noGrp="1" noChangeArrowheads="1"/>
          </p:cNvSpPr>
          <p:nvPr>
            <p:ph type="body" idx="4294967295"/>
          </p:nvPr>
        </p:nvSpPr>
        <p:spPr>
          <a:xfrm>
            <a:off x="539750" y="1700213"/>
            <a:ext cx="8353425" cy="4176712"/>
          </a:xfrm>
        </p:spPr>
        <p:txBody>
          <a:bodyPr lIns="92075" tIns="46038" rIns="92075" bIns="46038"/>
          <a:lstStyle/>
          <a:p>
            <a:pPr marL="341313" lvl="1">
              <a:spcAft>
                <a:spcPts val="475"/>
              </a:spcAft>
              <a:buClr>
                <a:srgbClr val="ED820E"/>
              </a:buClr>
              <a:buFont typeface="Wingdings" pitchFamily="2" charset="2"/>
              <a:buChar char="§"/>
            </a:pPr>
            <a:endParaRPr lang="de-DE" sz="2200" dirty="0" smtClean="0"/>
          </a:p>
          <a:p>
            <a:pPr marL="341313" lvl="1">
              <a:spcAft>
                <a:spcPts val="475"/>
              </a:spcAft>
              <a:buClr>
                <a:srgbClr val="ED820E"/>
              </a:buClr>
              <a:buFont typeface="Wingdings" pitchFamily="2" charset="2"/>
              <a:buChar char="§"/>
            </a:pPr>
            <a:endParaRPr lang="de-DE" sz="2200" dirty="0" smtClean="0"/>
          </a:p>
        </p:txBody>
      </p:sp>
      <p:sp>
        <p:nvSpPr>
          <p:cNvPr id="35843" name="Rectangle 4"/>
          <p:cNvSpPr txBox="1">
            <a:spLocks noChangeArrowheads="1"/>
          </p:cNvSpPr>
          <p:nvPr/>
        </p:nvSpPr>
        <p:spPr bwMode="auto">
          <a:xfrm>
            <a:off x="467544" y="1152227"/>
            <a:ext cx="8353425" cy="5445125"/>
          </a:xfrm>
          <a:prstGeom prst="rect">
            <a:avLst/>
          </a:prstGeom>
          <a:noFill/>
          <a:ln w="9525">
            <a:noFill/>
            <a:miter lim="800000"/>
            <a:headEnd/>
            <a:tailEnd/>
          </a:ln>
        </p:spPr>
        <p:txBody>
          <a:bodyPr lIns="92075" tIns="46038" rIns="92075" bIns="46038"/>
          <a:lstStyle/>
          <a:p>
            <a:pPr marL="341313" lvl="1" indent="-285750">
              <a:lnSpc>
                <a:spcPct val="90000"/>
              </a:lnSpc>
              <a:spcBef>
                <a:spcPts val="300"/>
              </a:spcBef>
              <a:spcAft>
                <a:spcPts val="300"/>
              </a:spcAft>
              <a:buClr>
                <a:srgbClr val="ED820E"/>
              </a:buClr>
              <a:buFont typeface="Wingdings" pitchFamily="2" charset="2"/>
              <a:buChar char="§"/>
            </a:pPr>
            <a:r>
              <a:rPr lang="de-DE" sz="2200" baseline="0" dirty="0" smtClean="0">
                <a:solidFill>
                  <a:srgbClr val="000000"/>
                </a:solidFill>
                <a:latin typeface="Arial" pitchFamily="34" charset="0"/>
              </a:rPr>
              <a:t>Klare Vorstellung und Definition des Projektinhaltes und des Projektumfeldes</a:t>
            </a:r>
          </a:p>
          <a:p>
            <a:pPr marL="341313" lvl="1" indent="-285750">
              <a:lnSpc>
                <a:spcPct val="90000"/>
              </a:lnSpc>
              <a:spcBef>
                <a:spcPts val="300"/>
              </a:spcBef>
              <a:spcAft>
                <a:spcPts val="300"/>
              </a:spcAft>
              <a:buClr>
                <a:srgbClr val="ED820E"/>
              </a:buClr>
              <a:buFont typeface="Wingdings" pitchFamily="2" charset="2"/>
              <a:buChar char="§"/>
            </a:pPr>
            <a:r>
              <a:rPr lang="de-DE" sz="2200" baseline="0" dirty="0" smtClean="0">
                <a:solidFill>
                  <a:srgbClr val="000000"/>
                </a:solidFill>
                <a:latin typeface="Arial" pitchFamily="34" charset="0"/>
              </a:rPr>
              <a:t>Klare Vorstellungen der Wirtschaftlichkeit und der Finanzierung des Projektes</a:t>
            </a:r>
          </a:p>
          <a:p>
            <a:pPr marL="341313" lvl="1" indent="-285750">
              <a:lnSpc>
                <a:spcPct val="90000"/>
              </a:lnSpc>
              <a:spcBef>
                <a:spcPts val="300"/>
              </a:spcBef>
              <a:spcAft>
                <a:spcPts val="300"/>
              </a:spcAft>
              <a:buClr>
                <a:srgbClr val="ED820E"/>
              </a:buClr>
              <a:buFont typeface="Wingdings" pitchFamily="2" charset="2"/>
              <a:buChar char="§"/>
            </a:pPr>
            <a:r>
              <a:rPr lang="de-DE" sz="2200" baseline="0" dirty="0" smtClean="0">
                <a:solidFill>
                  <a:srgbClr val="000000"/>
                </a:solidFill>
                <a:latin typeface="Arial" pitchFamily="34" charset="0"/>
              </a:rPr>
              <a:t>Projektvorbilder finden und einbinden</a:t>
            </a:r>
            <a:endParaRPr lang="de-DE" sz="2200" baseline="0" dirty="0" smtClean="0">
              <a:latin typeface="Arial" pitchFamily="34" charset="0"/>
            </a:endParaRPr>
          </a:p>
          <a:p>
            <a:pPr marL="341313" lvl="1" indent="-285750">
              <a:lnSpc>
                <a:spcPct val="90000"/>
              </a:lnSpc>
              <a:spcBef>
                <a:spcPts val="300"/>
              </a:spcBef>
              <a:spcAft>
                <a:spcPts val="300"/>
              </a:spcAft>
              <a:buClr>
                <a:srgbClr val="ED820E"/>
              </a:buClr>
              <a:buFont typeface="Wingdings" pitchFamily="2" charset="2"/>
              <a:buChar char="§"/>
            </a:pPr>
            <a:r>
              <a:rPr lang="de-DE" sz="2200" baseline="0" dirty="0" smtClean="0">
                <a:solidFill>
                  <a:srgbClr val="000000"/>
                </a:solidFill>
                <a:latin typeface="Arial" pitchFamily="34" charset="0"/>
              </a:rPr>
              <a:t>Frühzeitige Einbindung der Bevölkerung </a:t>
            </a:r>
          </a:p>
          <a:p>
            <a:pPr marL="341313" lvl="1" indent="-285750">
              <a:lnSpc>
                <a:spcPct val="90000"/>
              </a:lnSpc>
              <a:spcBef>
                <a:spcPts val="300"/>
              </a:spcBef>
              <a:spcAft>
                <a:spcPts val="300"/>
              </a:spcAft>
              <a:buClr>
                <a:srgbClr val="ED820E"/>
              </a:buClr>
              <a:buFont typeface="Wingdings" pitchFamily="2" charset="2"/>
              <a:buChar char="§"/>
            </a:pPr>
            <a:r>
              <a:rPr lang="de-DE" sz="2200" baseline="0" dirty="0" smtClean="0">
                <a:latin typeface="Arial" pitchFamily="34" charset="0"/>
              </a:rPr>
              <a:t>Hohes persönliches Engagement (</a:t>
            </a:r>
            <a:r>
              <a:rPr lang="de-DE" sz="2200" baseline="0" dirty="0" err="1" smtClean="0">
                <a:latin typeface="Arial" pitchFamily="34" charset="0"/>
              </a:rPr>
              <a:t>MitarbeiterInnen</a:t>
            </a:r>
            <a:r>
              <a:rPr lang="de-DE" sz="2200" baseline="0" dirty="0" smtClean="0">
                <a:latin typeface="Arial" pitchFamily="34" charset="0"/>
              </a:rPr>
              <a:t> Kommune und Unternehmen) bereits in Projektentstehungsphase („</a:t>
            </a:r>
            <a:r>
              <a:rPr lang="de-DE" sz="2200" baseline="0" dirty="0" smtClean="0">
                <a:solidFill>
                  <a:srgbClr val="000000"/>
                </a:solidFill>
                <a:latin typeface="Arial" pitchFamily="34" charset="0"/>
              </a:rPr>
              <a:t>Antreibende</a:t>
            </a:r>
            <a:r>
              <a:rPr lang="ja-JP" altLang="de-DE" sz="2200" baseline="0" dirty="0" smtClean="0">
                <a:solidFill>
                  <a:srgbClr val="000000"/>
                </a:solidFill>
                <a:latin typeface="Arial" pitchFamily="34" charset="0"/>
              </a:rPr>
              <a:t>“</a:t>
            </a:r>
            <a:r>
              <a:rPr lang="de-DE" altLang="ja-JP" sz="2200" baseline="0" dirty="0" smtClean="0">
                <a:solidFill>
                  <a:srgbClr val="000000"/>
                </a:solidFill>
                <a:latin typeface="Arial" pitchFamily="34" charset="0"/>
              </a:rPr>
              <a:t>/</a:t>
            </a:r>
            <a:r>
              <a:rPr lang="ja-JP" altLang="de-DE" sz="2200" baseline="0" dirty="0" smtClean="0">
                <a:solidFill>
                  <a:srgbClr val="000000"/>
                </a:solidFill>
                <a:latin typeface="Arial" pitchFamily="34" charset="0"/>
              </a:rPr>
              <a:t>“</a:t>
            </a:r>
            <a:r>
              <a:rPr lang="de-DE" altLang="ja-JP" sz="2200" baseline="0" dirty="0" smtClean="0">
                <a:solidFill>
                  <a:srgbClr val="000000"/>
                </a:solidFill>
                <a:latin typeface="Arial" pitchFamily="34" charset="0"/>
              </a:rPr>
              <a:t>Kümmerer</a:t>
            </a:r>
            <a:r>
              <a:rPr lang="ja-JP" altLang="de-DE" sz="2200" baseline="0" dirty="0" smtClean="0">
                <a:solidFill>
                  <a:srgbClr val="000000"/>
                </a:solidFill>
                <a:latin typeface="Arial" pitchFamily="34" charset="0"/>
              </a:rPr>
              <a:t>”</a:t>
            </a:r>
            <a:r>
              <a:rPr lang="de-DE" altLang="ja-JP" sz="2200" baseline="0" dirty="0" smtClean="0">
                <a:solidFill>
                  <a:srgbClr val="000000"/>
                </a:solidFill>
                <a:latin typeface="Arial" pitchFamily="34" charset="0"/>
              </a:rPr>
              <a:t>),</a:t>
            </a:r>
            <a:r>
              <a:rPr lang="de-DE" sz="2200" baseline="0" dirty="0" smtClean="0">
                <a:solidFill>
                  <a:srgbClr val="000000"/>
                </a:solidFill>
                <a:latin typeface="Arial" pitchFamily="34" charset="0"/>
              </a:rPr>
              <a:t> </a:t>
            </a:r>
          </a:p>
          <a:p>
            <a:pPr marL="341313" lvl="1" indent="-285750">
              <a:lnSpc>
                <a:spcPct val="90000"/>
              </a:lnSpc>
              <a:spcBef>
                <a:spcPts val="300"/>
              </a:spcBef>
              <a:spcAft>
                <a:spcPts val="300"/>
              </a:spcAft>
              <a:buClr>
                <a:srgbClr val="ED820E"/>
              </a:buClr>
              <a:buFont typeface="Wingdings" pitchFamily="2" charset="2"/>
              <a:buChar char="§"/>
            </a:pPr>
            <a:r>
              <a:rPr lang="de-DE" sz="2200" baseline="0" dirty="0" smtClean="0">
                <a:solidFill>
                  <a:srgbClr val="000000"/>
                </a:solidFill>
                <a:latin typeface="Arial" pitchFamily="34" charset="0"/>
              </a:rPr>
              <a:t>Genaue Definition der Aufgaben und Schnittstellen, klare Vertragsgestaltung für die Umsetzungsphase</a:t>
            </a:r>
          </a:p>
          <a:p>
            <a:pPr marL="341313" lvl="1" indent="-285750">
              <a:lnSpc>
                <a:spcPct val="90000"/>
              </a:lnSpc>
              <a:spcBef>
                <a:spcPts val="300"/>
              </a:spcBef>
              <a:spcAft>
                <a:spcPts val="300"/>
              </a:spcAft>
              <a:buClr>
                <a:srgbClr val="ED820E"/>
              </a:buClr>
              <a:buFont typeface="Wingdings" pitchFamily="2" charset="2"/>
              <a:buChar char="§"/>
            </a:pPr>
            <a:r>
              <a:rPr lang="de-DE" sz="2200" baseline="0" dirty="0" smtClean="0">
                <a:solidFill>
                  <a:srgbClr val="000000"/>
                </a:solidFill>
                <a:latin typeface="Arial" pitchFamily="34" charset="0"/>
              </a:rPr>
              <a:t>Enge Abstimmung der Partner während aller Projektphasen, langer Atem aller Beteiligten</a:t>
            </a:r>
          </a:p>
          <a:p>
            <a:pPr marL="341313" lvl="1" indent="-285750">
              <a:lnSpc>
                <a:spcPct val="90000"/>
              </a:lnSpc>
              <a:spcBef>
                <a:spcPts val="300"/>
              </a:spcBef>
              <a:spcAft>
                <a:spcPts val="300"/>
              </a:spcAft>
              <a:buClr>
                <a:srgbClr val="ED820E"/>
              </a:buClr>
              <a:buFont typeface="Wingdings" pitchFamily="2" charset="2"/>
              <a:buChar char="§"/>
            </a:pPr>
            <a:r>
              <a:rPr lang="de-DE" sz="2200" baseline="0" dirty="0">
                <a:solidFill>
                  <a:srgbClr val="000000"/>
                </a:solidFill>
                <a:latin typeface="Arial" pitchFamily="34" charset="0"/>
              </a:rPr>
              <a:t>Gemeinsamen Nutzen vor Einzelinteressen stellen</a:t>
            </a:r>
            <a:endParaRPr lang="de-DE" altLang="ja-JP" sz="2200" baseline="0" dirty="0">
              <a:solidFill>
                <a:srgbClr val="000000"/>
              </a:solidFill>
              <a:latin typeface="Arial" pitchFamily="34" charset="0"/>
            </a:endParaRPr>
          </a:p>
          <a:p>
            <a:pPr marL="341313" lvl="1" indent="-285750">
              <a:lnSpc>
                <a:spcPct val="90000"/>
              </a:lnSpc>
              <a:spcBef>
                <a:spcPts val="300"/>
              </a:spcBef>
              <a:spcAft>
                <a:spcPts val="300"/>
              </a:spcAft>
              <a:buClr>
                <a:srgbClr val="ED820E"/>
              </a:buClr>
            </a:pPr>
            <a:endParaRPr lang="de-DE" sz="2200" baseline="0" dirty="0" smtClean="0">
              <a:solidFill>
                <a:srgbClr val="000000"/>
              </a:solidFill>
              <a:latin typeface="Arial" pitchFamily="34" charset="0"/>
            </a:endParaRPr>
          </a:p>
          <a:p>
            <a:pPr marL="341313" lvl="1" indent="-285750">
              <a:spcBef>
                <a:spcPct val="20000"/>
              </a:spcBef>
              <a:spcAft>
                <a:spcPts val="475"/>
              </a:spcAft>
              <a:buClr>
                <a:srgbClr val="ED820E"/>
              </a:buClr>
              <a:buFont typeface="Wingdings" pitchFamily="2" charset="2"/>
              <a:buChar char="§"/>
            </a:pPr>
            <a:endParaRPr lang="de-DE" sz="2200" dirty="0" smtClean="0">
              <a:solidFill>
                <a:srgbClr val="000000"/>
              </a:solidFill>
            </a:endParaRPr>
          </a:p>
          <a:p>
            <a:pPr marL="341313" lvl="1" indent="-285750">
              <a:spcBef>
                <a:spcPct val="20000"/>
              </a:spcBef>
              <a:spcAft>
                <a:spcPts val="475"/>
              </a:spcAft>
              <a:buClr>
                <a:srgbClr val="ED820E"/>
              </a:buClr>
              <a:buFont typeface="Wingdings" pitchFamily="2" charset="2"/>
              <a:buChar char="§"/>
            </a:pPr>
            <a:endParaRPr lang="de-DE" sz="2200" dirty="0">
              <a:solidFill>
                <a:srgbClr val="000000"/>
              </a:solidFill>
            </a:endParaRPr>
          </a:p>
        </p:txBody>
      </p:sp>
      <p:sp>
        <p:nvSpPr>
          <p:cNvPr id="35844" name="Rectangle 2"/>
          <p:cNvSpPr>
            <a:spLocks noGrp="1" noChangeArrowheads="1"/>
          </p:cNvSpPr>
          <p:nvPr>
            <p:ph type="title" idx="4294967295"/>
          </p:nvPr>
        </p:nvSpPr>
        <p:spPr>
          <a:xfrm>
            <a:off x="539750" y="115888"/>
            <a:ext cx="7848600" cy="720725"/>
          </a:xfrm>
        </p:spPr>
        <p:txBody>
          <a:bodyPr/>
          <a:lstStyle/>
          <a:p>
            <a:pPr eaLnBrk="1" hangingPunct="1"/>
            <a:r>
              <a:rPr lang="de-AT" smtClean="0">
                <a:solidFill>
                  <a:srgbClr val="BD2716"/>
                </a:solidFill>
              </a:rPr>
              <a:t>Erfolgsfaktoren</a:t>
            </a:r>
            <a:endParaRPr lang="de-DE" smtClean="0">
              <a:solidFill>
                <a:srgbClr val="BD2716"/>
              </a:solidFill>
            </a:endParaRPr>
          </a:p>
        </p:txBody>
      </p:sp>
      <p:sp>
        <p:nvSpPr>
          <p:cNvPr id="6" name="Foliennummernplatzhalter 5"/>
          <p:cNvSpPr>
            <a:spLocks noGrp="1"/>
          </p:cNvSpPr>
          <p:nvPr>
            <p:ph type="sldNum" sz="quarter" idx="4"/>
          </p:nvPr>
        </p:nvSpPr>
        <p:spPr/>
        <p:txBody>
          <a:bodyPr/>
          <a:lstStyle/>
          <a:p>
            <a:fld id="{9CE83237-9A84-4C69-81F8-A0455110BDC7}" type="slidenum">
              <a:rPr lang="de-AT" smtClean="0"/>
              <a:pPr/>
              <a:t>10</a:t>
            </a:fld>
            <a:endParaRPr lang="de-AT"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4"/>
          <p:cNvSpPr>
            <a:spLocks noGrp="1" noChangeArrowheads="1"/>
          </p:cNvSpPr>
          <p:nvPr>
            <p:ph type="body" idx="4294967295"/>
          </p:nvPr>
        </p:nvSpPr>
        <p:spPr>
          <a:xfrm>
            <a:off x="539750" y="1700213"/>
            <a:ext cx="8353425" cy="4176712"/>
          </a:xfrm>
        </p:spPr>
        <p:txBody>
          <a:bodyPr lIns="92075" tIns="46038" rIns="92075" bIns="46038"/>
          <a:lstStyle/>
          <a:p>
            <a:pPr marL="341313" lvl="1">
              <a:spcAft>
                <a:spcPts val="475"/>
              </a:spcAft>
              <a:buClr>
                <a:srgbClr val="ED820E"/>
              </a:buClr>
              <a:buFont typeface="Wingdings" pitchFamily="2" charset="2"/>
              <a:buChar char="§"/>
            </a:pPr>
            <a:endParaRPr lang="de-DE" sz="2200" smtClean="0"/>
          </a:p>
          <a:p>
            <a:pPr marL="341313" lvl="1">
              <a:spcAft>
                <a:spcPts val="475"/>
              </a:spcAft>
              <a:buClr>
                <a:srgbClr val="ED820E"/>
              </a:buClr>
              <a:buFont typeface="Wingdings" pitchFamily="2" charset="2"/>
              <a:buChar char="§"/>
            </a:pPr>
            <a:endParaRPr lang="de-DE" sz="2200" smtClean="0"/>
          </a:p>
        </p:txBody>
      </p:sp>
      <p:sp>
        <p:nvSpPr>
          <p:cNvPr id="39938" name="Rectangle 4"/>
          <p:cNvSpPr txBox="1">
            <a:spLocks noChangeArrowheads="1"/>
          </p:cNvSpPr>
          <p:nvPr/>
        </p:nvSpPr>
        <p:spPr bwMode="auto">
          <a:xfrm>
            <a:off x="468313" y="1152525"/>
            <a:ext cx="8496300" cy="5445125"/>
          </a:xfrm>
          <a:prstGeom prst="rect">
            <a:avLst/>
          </a:prstGeom>
          <a:noFill/>
          <a:ln w="9525">
            <a:noFill/>
            <a:miter lim="800000"/>
            <a:headEnd/>
            <a:tailEnd/>
          </a:ln>
        </p:spPr>
        <p:txBody>
          <a:bodyPr lIns="92075" tIns="46038" rIns="92075" bIns="46038"/>
          <a:lstStyle/>
          <a:p>
            <a:pPr marL="341313" lvl="1" indent="-285750">
              <a:lnSpc>
                <a:spcPct val="90000"/>
              </a:lnSpc>
              <a:spcBef>
                <a:spcPts val="300"/>
              </a:spcBef>
              <a:spcAft>
                <a:spcPts val="300"/>
              </a:spcAft>
              <a:buClr>
                <a:srgbClr val="ED820E"/>
              </a:buClr>
              <a:buFont typeface="Wingdings" pitchFamily="2" charset="2"/>
              <a:buChar char="§"/>
            </a:pPr>
            <a:r>
              <a:rPr lang="de-AT" sz="2200" baseline="0" dirty="0">
                <a:solidFill>
                  <a:srgbClr val="000000"/>
                </a:solidFill>
                <a:latin typeface="Arial" pitchFamily="34" charset="0"/>
              </a:rPr>
              <a:t>Folgende Projektergebnisse finden Sie online unter</a:t>
            </a:r>
            <a:r>
              <a:rPr lang="de-AT" sz="2200" baseline="0" dirty="0">
                <a:solidFill>
                  <a:srgbClr val="FF0000"/>
                </a:solidFill>
                <a:latin typeface="Arial" pitchFamily="34" charset="0"/>
              </a:rPr>
              <a:t> </a:t>
            </a:r>
            <a:r>
              <a:rPr lang="de-AT" sz="2200" baseline="0" dirty="0">
                <a:solidFill>
                  <a:schemeClr val="accent2"/>
                </a:solidFill>
                <a:latin typeface="Arial" pitchFamily="34" charset="0"/>
                <a:hlinkClick r:id="rId3"/>
              </a:rPr>
              <a:t>http://www.smartcities.at/begleitmassnahmen/kooperationsmodelle</a:t>
            </a:r>
            <a:r>
              <a:rPr lang="de-AT" sz="2200" baseline="0" dirty="0" smtClean="0">
                <a:solidFill>
                  <a:schemeClr val="accent2"/>
                </a:solidFill>
                <a:latin typeface="Arial" pitchFamily="34" charset="0"/>
                <a:hlinkClick r:id="rId3"/>
              </a:rPr>
              <a:t>/</a:t>
            </a:r>
            <a:endParaRPr lang="de-AT" sz="2200" baseline="0" dirty="0" smtClean="0">
              <a:solidFill>
                <a:schemeClr val="accent2"/>
              </a:solidFill>
              <a:latin typeface="Arial" pitchFamily="34" charset="0"/>
            </a:endParaRPr>
          </a:p>
          <a:p>
            <a:pPr marL="1143000" lvl="2" indent="-228600">
              <a:lnSpc>
                <a:spcPct val="90000"/>
              </a:lnSpc>
              <a:spcBef>
                <a:spcPts val="300"/>
              </a:spcBef>
              <a:spcAft>
                <a:spcPts val="300"/>
              </a:spcAft>
              <a:buClr>
                <a:srgbClr val="ED820E"/>
              </a:buClr>
              <a:buFont typeface="Wingdings" pitchFamily="2" charset="2"/>
              <a:buChar char="§"/>
            </a:pPr>
            <a:r>
              <a:rPr lang="de-AT" sz="2200" baseline="0" dirty="0">
                <a:solidFill>
                  <a:srgbClr val="000000"/>
                </a:solidFill>
                <a:latin typeface="Arial" pitchFamily="34" charset="0"/>
              </a:rPr>
              <a:t>Projektbeschreibungen zu den vorgestellten Kooperationsmodellen</a:t>
            </a:r>
          </a:p>
          <a:p>
            <a:pPr marL="1143000" lvl="2" indent="-228600">
              <a:lnSpc>
                <a:spcPct val="90000"/>
              </a:lnSpc>
              <a:spcBef>
                <a:spcPts val="300"/>
              </a:spcBef>
              <a:spcAft>
                <a:spcPts val="300"/>
              </a:spcAft>
              <a:buClr>
                <a:srgbClr val="ED820E"/>
              </a:buClr>
              <a:buFont typeface="Wingdings" pitchFamily="2" charset="2"/>
              <a:buChar char="§"/>
            </a:pPr>
            <a:r>
              <a:rPr lang="de-AT" sz="2200" baseline="0" dirty="0">
                <a:solidFill>
                  <a:srgbClr val="000000"/>
                </a:solidFill>
                <a:latin typeface="Arial" pitchFamily="34" charset="0"/>
              </a:rPr>
              <a:t>Liste von österreichischen Projekten mit Relevanz für Smart Cities</a:t>
            </a:r>
          </a:p>
          <a:p>
            <a:pPr marL="1143000" lvl="2" indent="-228600">
              <a:lnSpc>
                <a:spcPct val="90000"/>
              </a:lnSpc>
              <a:spcBef>
                <a:spcPts val="300"/>
              </a:spcBef>
              <a:spcAft>
                <a:spcPts val="300"/>
              </a:spcAft>
              <a:buClr>
                <a:srgbClr val="ED820E"/>
              </a:buClr>
              <a:buFont typeface="Wingdings" pitchFamily="2" charset="2"/>
              <a:buChar char="§"/>
            </a:pPr>
            <a:r>
              <a:rPr lang="de-AT" sz="2200" baseline="0" dirty="0">
                <a:solidFill>
                  <a:srgbClr val="000000"/>
                </a:solidFill>
                <a:latin typeface="Arial" pitchFamily="34" charset="0"/>
              </a:rPr>
              <a:t>Liste von Organisationen und Personen aus Wirtschaft, Städten und Gemeinden, Forschung und anderen relevanten Institutionen, die in Smart Cities Projekten  oder Initiativen aktiv sind </a:t>
            </a:r>
          </a:p>
          <a:p>
            <a:pPr marL="341313" lvl="1" indent="-285750">
              <a:lnSpc>
                <a:spcPct val="90000"/>
              </a:lnSpc>
              <a:spcBef>
                <a:spcPts val="300"/>
              </a:spcBef>
              <a:spcAft>
                <a:spcPts val="300"/>
              </a:spcAft>
              <a:buClr>
                <a:srgbClr val="ED820E"/>
              </a:buClr>
              <a:buFont typeface="Wingdings" pitchFamily="2" charset="2"/>
              <a:buChar char="§"/>
            </a:pPr>
            <a:r>
              <a:rPr lang="de-AT" sz="2200" baseline="0" dirty="0">
                <a:solidFill>
                  <a:srgbClr val="000000"/>
                </a:solidFill>
                <a:latin typeface="Arial" pitchFamily="34" charset="0"/>
                <a:hlinkClick r:id="rId4"/>
              </a:rPr>
              <a:t>www.smartcities.at</a:t>
            </a:r>
            <a:r>
              <a:rPr lang="de-AT" sz="2200" baseline="0" dirty="0">
                <a:solidFill>
                  <a:srgbClr val="000000"/>
                </a:solidFill>
                <a:latin typeface="Arial" pitchFamily="34" charset="0"/>
              </a:rPr>
              <a:t> (Informationen rund um Smart Cities Projekte, Veranstaltungen und Förderungen mit Schwerpunkt Österreich)</a:t>
            </a:r>
          </a:p>
          <a:p>
            <a:pPr marL="341313" lvl="1" indent="-285750">
              <a:lnSpc>
                <a:spcPct val="90000"/>
              </a:lnSpc>
              <a:spcBef>
                <a:spcPts val="300"/>
              </a:spcBef>
              <a:spcAft>
                <a:spcPts val="300"/>
              </a:spcAft>
              <a:buClr>
                <a:srgbClr val="ED820E"/>
              </a:buClr>
              <a:buFont typeface="Wingdings" pitchFamily="2" charset="2"/>
              <a:buChar char="§"/>
            </a:pPr>
            <a:r>
              <a:rPr lang="de-AT" sz="2200" baseline="0" dirty="0">
                <a:solidFill>
                  <a:srgbClr val="000000"/>
                </a:solidFill>
                <a:latin typeface="Arial" pitchFamily="34" charset="0"/>
                <a:hlinkClick r:id="rId5"/>
              </a:rPr>
              <a:t>www.tp-smartcities.at</a:t>
            </a:r>
            <a:r>
              <a:rPr lang="de-AT" sz="2200" baseline="0" dirty="0">
                <a:solidFill>
                  <a:srgbClr val="000000"/>
                </a:solidFill>
                <a:latin typeface="Arial" pitchFamily="34" charset="0"/>
              </a:rPr>
              <a:t> (Website der Technologieplattform Smart Cities Austria)</a:t>
            </a:r>
          </a:p>
          <a:p>
            <a:pPr marL="341313" lvl="1" indent="-285750">
              <a:lnSpc>
                <a:spcPct val="90000"/>
              </a:lnSpc>
              <a:spcBef>
                <a:spcPts val="300"/>
              </a:spcBef>
              <a:spcAft>
                <a:spcPts val="300"/>
              </a:spcAft>
              <a:buClr>
                <a:srgbClr val="ED820E"/>
              </a:buClr>
              <a:buFont typeface="Wingdings" pitchFamily="2" charset="2"/>
              <a:buChar char="§"/>
            </a:pPr>
            <a:endParaRPr lang="de-AT" sz="2200" baseline="0" dirty="0">
              <a:solidFill>
                <a:srgbClr val="000000"/>
              </a:solidFill>
              <a:latin typeface="Arial" pitchFamily="34" charset="0"/>
            </a:endParaRPr>
          </a:p>
        </p:txBody>
      </p:sp>
      <p:sp>
        <p:nvSpPr>
          <p:cNvPr id="39939" name="Rectangle 2"/>
          <p:cNvSpPr>
            <a:spLocks noGrp="1" noChangeArrowheads="1"/>
          </p:cNvSpPr>
          <p:nvPr>
            <p:ph type="title" idx="4294967295"/>
          </p:nvPr>
        </p:nvSpPr>
        <p:spPr>
          <a:xfrm>
            <a:off x="539750" y="331788"/>
            <a:ext cx="7848600" cy="720725"/>
          </a:xfrm>
        </p:spPr>
        <p:txBody>
          <a:bodyPr/>
          <a:lstStyle/>
          <a:p>
            <a:pPr eaLnBrk="1" hangingPunct="1"/>
            <a:r>
              <a:rPr lang="de-AT" smtClean="0">
                <a:solidFill>
                  <a:srgbClr val="BD2716"/>
                </a:solidFill>
              </a:rPr>
              <a:t>Weitere Informationen</a:t>
            </a:r>
            <a:endParaRPr lang="de-DE" smtClean="0">
              <a:solidFill>
                <a:srgbClr val="BD2716"/>
              </a:solidFill>
            </a:endParaRPr>
          </a:p>
        </p:txBody>
      </p:sp>
      <p:sp>
        <p:nvSpPr>
          <p:cNvPr id="5" name="Foliennummernplatzhalter 4"/>
          <p:cNvSpPr>
            <a:spLocks noGrp="1"/>
          </p:cNvSpPr>
          <p:nvPr>
            <p:ph type="sldNum" sz="quarter" idx="4"/>
          </p:nvPr>
        </p:nvSpPr>
        <p:spPr/>
        <p:txBody>
          <a:bodyPr/>
          <a:lstStyle/>
          <a:p>
            <a:fld id="{9CE83237-9A84-4C69-81F8-A0455110BDC7}" type="slidenum">
              <a:rPr lang="de-AT" smtClean="0"/>
              <a:pPr/>
              <a:t>11</a:t>
            </a:fld>
            <a:endParaRPr lang="de-AT"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5" name="Rectangle 2"/>
          <p:cNvSpPr>
            <a:spLocks noGrp="1" noChangeArrowheads="1"/>
          </p:cNvSpPr>
          <p:nvPr>
            <p:ph type="title" idx="4294967295"/>
          </p:nvPr>
        </p:nvSpPr>
        <p:spPr>
          <a:xfrm>
            <a:off x="395288" y="1341438"/>
            <a:ext cx="7848600" cy="1143000"/>
          </a:xfrm>
        </p:spPr>
        <p:txBody>
          <a:bodyPr/>
          <a:lstStyle/>
          <a:p>
            <a:pPr algn="l" eaLnBrk="1" hangingPunct="1"/>
            <a:r>
              <a:rPr lang="de-AT" smtClean="0">
                <a:solidFill>
                  <a:srgbClr val="BD2716"/>
                </a:solidFill>
              </a:rPr>
              <a:t>	Kontakt	</a:t>
            </a:r>
            <a:br>
              <a:rPr lang="de-AT" smtClean="0">
                <a:solidFill>
                  <a:srgbClr val="BD2716"/>
                </a:solidFill>
              </a:rPr>
            </a:br>
            <a:endParaRPr lang="de-DE" smtClean="0">
              <a:solidFill>
                <a:srgbClr val="BD2716"/>
              </a:solidFill>
            </a:endParaRPr>
          </a:p>
        </p:txBody>
      </p:sp>
      <p:sp>
        <p:nvSpPr>
          <p:cNvPr id="41986" name="Rectangle 7"/>
          <p:cNvSpPr>
            <a:spLocks noChangeArrowheads="1"/>
          </p:cNvSpPr>
          <p:nvPr/>
        </p:nvSpPr>
        <p:spPr bwMode="auto">
          <a:xfrm>
            <a:off x="1331913" y="2420938"/>
            <a:ext cx="7391400" cy="3292475"/>
          </a:xfrm>
          <a:prstGeom prst="rect">
            <a:avLst/>
          </a:prstGeom>
          <a:noFill/>
          <a:ln w="9525">
            <a:noFill/>
            <a:miter lim="800000"/>
            <a:headEnd/>
            <a:tailEnd/>
          </a:ln>
        </p:spPr>
        <p:txBody>
          <a:bodyPr anchor="ctr">
            <a:spAutoFit/>
          </a:bodyPr>
          <a:lstStyle/>
          <a:p>
            <a:pPr>
              <a:spcBef>
                <a:spcPct val="20000"/>
              </a:spcBef>
            </a:pPr>
            <a:endParaRPr lang="de-AT" sz="2000" baseline="0">
              <a:latin typeface="Arial" pitchFamily="34" charset="0"/>
              <a:ea typeface="ヒラギノ角ゴ Pro W3" charset="-128"/>
            </a:endParaRPr>
          </a:p>
          <a:p>
            <a:pPr>
              <a:spcBef>
                <a:spcPct val="20000"/>
              </a:spcBef>
            </a:pPr>
            <a:r>
              <a:rPr lang="de-AT" sz="2000" b="1" baseline="0">
                <a:latin typeface="Arial" pitchFamily="34" charset="0"/>
                <a:ea typeface="ヒラギノ角ゴ Pro W3" charset="-128"/>
              </a:rPr>
              <a:t>Energieinstitut der Wirtschaft</a:t>
            </a:r>
          </a:p>
          <a:p>
            <a:pPr>
              <a:spcBef>
                <a:spcPct val="20000"/>
              </a:spcBef>
            </a:pPr>
            <a:r>
              <a:rPr lang="de-AT" sz="2000" baseline="0">
                <a:latin typeface="Arial" pitchFamily="34" charset="0"/>
                <a:ea typeface="ヒラギノ角ゴ Pro W3" charset="-128"/>
              </a:rPr>
              <a:t>Webgasse 29 • 1060 Wien</a:t>
            </a:r>
          </a:p>
          <a:p>
            <a:pPr>
              <a:spcBef>
                <a:spcPct val="20000"/>
              </a:spcBef>
            </a:pPr>
            <a:r>
              <a:rPr lang="de-AT" sz="2000" baseline="0">
                <a:latin typeface="Arial" pitchFamily="34" charset="0"/>
                <a:ea typeface="ヒラギノ角ゴ Pro W3" charset="-128"/>
              </a:rPr>
              <a:t>Tel +43 1 343 3430 </a:t>
            </a:r>
          </a:p>
          <a:p>
            <a:pPr>
              <a:spcBef>
                <a:spcPct val="20000"/>
              </a:spcBef>
            </a:pPr>
            <a:r>
              <a:rPr lang="de-AT" sz="2000" u="sng" baseline="0">
                <a:latin typeface="Arial" pitchFamily="34" charset="0"/>
                <a:ea typeface="ヒラギノ角ゴ Pro W3" charset="-128"/>
              </a:rPr>
              <a:t>office@energieinstitut.net</a:t>
            </a:r>
            <a:r>
              <a:rPr lang="de-AT" sz="2000" baseline="0">
                <a:latin typeface="Arial" pitchFamily="34" charset="0"/>
                <a:ea typeface="ヒラギノ角ゴ Pro W3" charset="-128"/>
              </a:rPr>
              <a:t> • </a:t>
            </a:r>
            <a:r>
              <a:rPr lang="de-AT" sz="2000" u="sng" baseline="0">
                <a:latin typeface="Arial" pitchFamily="34" charset="0"/>
                <a:ea typeface="ヒラギノ角ゴ Pro W3" charset="-128"/>
              </a:rPr>
              <a:t>www.energieinstitut.net </a:t>
            </a:r>
          </a:p>
          <a:p>
            <a:pPr>
              <a:spcBef>
                <a:spcPct val="20000"/>
              </a:spcBef>
            </a:pPr>
            <a:r>
              <a:rPr lang="de-AT" sz="2000" baseline="0">
                <a:latin typeface="Arial" pitchFamily="34" charset="0"/>
                <a:ea typeface="ヒラギノ角ゴ Pro W3" charset="-128"/>
              </a:rPr>
              <a:t/>
            </a:r>
            <a:br>
              <a:rPr lang="de-AT" sz="2000" baseline="0">
                <a:latin typeface="Arial" pitchFamily="34" charset="0"/>
                <a:ea typeface="ヒラギノ角ゴ Pro W3" charset="-128"/>
              </a:rPr>
            </a:br>
            <a:r>
              <a:rPr lang="de-AT" sz="2000" baseline="0">
                <a:latin typeface="Arial" pitchFamily="34" charset="0"/>
                <a:ea typeface="ヒラギノ角ゴ Pro W3" charset="-128"/>
              </a:rPr>
              <a:t>DI Friedrich Kapusta</a:t>
            </a:r>
          </a:p>
          <a:p>
            <a:pPr>
              <a:spcBef>
                <a:spcPct val="20000"/>
              </a:spcBef>
            </a:pPr>
            <a:r>
              <a:rPr lang="de-AT" sz="2000" u="sng" baseline="0">
                <a:latin typeface="Arial" pitchFamily="34" charset="0"/>
                <a:ea typeface="ヒラギノ角ゴ Pro W3" charset="-128"/>
                <a:hlinkClick r:id="rId3"/>
              </a:rPr>
              <a:t>f.kapusta@energieinstitut.net</a:t>
            </a:r>
            <a:endParaRPr lang="de-AT" sz="2000" u="sng" baseline="0">
              <a:latin typeface="Arial" pitchFamily="34" charset="0"/>
              <a:ea typeface="ヒラギノ角ゴ Pro W3" charset="-128"/>
            </a:endParaRPr>
          </a:p>
          <a:p>
            <a:pPr>
              <a:spcBef>
                <a:spcPct val="20000"/>
              </a:spcBef>
            </a:pPr>
            <a:endParaRPr lang="de-AT" sz="2000" u="sng" baseline="0">
              <a:latin typeface="Arial" pitchFamily="34" charset="0"/>
              <a:ea typeface="ヒラギノ角ゴ Pro W3" charset="-128"/>
            </a:endParaRPr>
          </a:p>
        </p:txBody>
      </p:sp>
      <p:pic>
        <p:nvPicPr>
          <p:cNvPr id="41987" name="Grafik 3"/>
          <p:cNvPicPr>
            <a:picLocks noChangeAspect="1"/>
          </p:cNvPicPr>
          <p:nvPr/>
        </p:nvPicPr>
        <p:blipFill>
          <a:blip r:embed="rId4" cstate="print"/>
          <a:srcRect/>
          <a:stretch>
            <a:fillRect/>
          </a:stretch>
        </p:blipFill>
        <p:spPr bwMode="auto">
          <a:xfrm>
            <a:off x="7451725" y="333375"/>
            <a:ext cx="1439863" cy="1093788"/>
          </a:xfrm>
          <a:prstGeom prst="rect">
            <a:avLst/>
          </a:prstGeom>
          <a:solidFill>
            <a:srgbClr val="FFFFFF"/>
          </a:solidFill>
          <a:ln w="9525">
            <a:noFill/>
            <a:miter lim="800000"/>
            <a:headEnd/>
            <a:tailEnd/>
          </a:ln>
        </p:spPr>
      </p:pic>
      <p:sp>
        <p:nvSpPr>
          <p:cNvPr id="5" name="Foliennummernplatzhalter 4"/>
          <p:cNvSpPr>
            <a:spLocks noGrp="1"/>
          </p:cNvSpPr>
          <p:nvPr>
            <p:ph type="sldNum" sz="quarter" idx="4"/>
          </p:nvPr>
        </p:nvSpPr>
        <p:spPr/>
        <p:txBody>
          <a:bodyPr/>
          <a:lstStyle/>
          <a:p>
            <a:fld id="{9CE83237-9A84-4C69-81F8-A0455110BDC7}" type="slidenum">
              <a:rPr lang="de-AT" smtClean="0"/>
              <a:pPr/>
              <a:t>12</a:t>
            </a:fld>
            <a:endParaRPr lang="de-AT"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3" name="Rectangle 2"/>
          <p:cNvSpPr>
            <a:spLocks noGrp="1" noChangeArrowheads="1"/>
          </p:cNvSpPr>
          <p:nvPr>
            <p:ph type="title" idx="4294967295"/>
          </p:nvPr>
        </p:nvSpPr>
        <p:spPr>
          <a:xfrm>
            <a:off x="684213" y="1557338"/>
            <a:ext cx="7848600" cy="1143000"/>
          </a:xfrm>
        </p:spPr>
        <p:txBody>
          <a:bodyPr/>
          <a:lstStyle/>
          <a:p>
            <a:pPr eaLnBrk="1" hangingPunct="1"/>
            <a:r>
              <a:rPr lang="de-AT" dirty="0" smtClean="0">
                <a:solidFill>
                  <a:srgbClr val="BD2716"/>
                </a:solidFill>
              </a:rPr>
              <a:t>Projektbeispiele	</a:t>
            </a:r>
            <a:br>
              <a:rPr lang="de-AT" dirty="0" smtClean="0">
                <a:solidFill>
                  <a:srgbClr val="BD2716"/>
                </a:solidFill>
              </a:rPr>
            </a:br>
            <a:endParaRPr lang="de-DE" dirty="0" smtClean="0">
              <a:solidFill>
                <a:srgbClr val="BD2716"/>
              </a:solidFill>
            </a:endParaRPr>
          </a:p>
        </p:txBody>
      </p:sp>
      <p:pic>
        <p:nvPicPr>
          <p:cNvPr id="44034" name="Grafik 3"/>
          <p:cNvPicPr>
            <a:picLocks noChangeAspect="1"/>
          </p:cNvPicPr>
          <p:nvPr/>
        </p:nvPicPr>
        <p:blipFill>
          <a:blip r:embed="rId3" cstate="print"/>
          <a:srcRect/>
          <a:stretch>
            <a:fillRect/>
          </a:stretch>
        </p:blipFill>
        <p:spPr bwMode="auto">
          <a:xfrm>
            <a:off x="7451725" y="333375"/>
            <a:ext cx="1439863" cy="1093788"/>
          </a:xfrm>
          <a:prstGeom prst="rect">
            <a:avLst/>
          </a:prstGeom>
          <a:solidFill>
            <a:srgbClr val="FFFFFF"/>
          </a:solidFill>
          <a:ln w="9525">
            <a:noFill/>
            <a:miter lim="800000"/>
            <a:headEnd/>
            <a:tailEnd/>
          </a:ln>
        </p:spPr>
      </p:pic>
      <p:sp>
        <p:nvSpPr>
          <p:cNvPr id="4" name="Foliennummernplatzhalter 3"/>
          <p:cNvSpPr>
            <a:spLocks noGrp="1"/>
          </p:cNvSpPr>
          <p:nvPr>
            <p:ph type="sldNum" sz="quarter" idx="4"/>
          </p:nvPr>
        </p:nvSpPr>
        <p:spPr/>
        <p:txBody>
          <a:bodyPr/>
          <a:lstStyle/>
          <a:p>
            <a:fld id="{9CE83237-9A84-4C69-81F8-A0455110BDC7}" type="slidenum">
              <a:rPr lang="de-AT" smtClean="0"/>
              <a:pPr/>
              <a:t>13</a:t>
            </a:fld>
            <a:endParaRPr lang="de-AT"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idx="4294967295"/>
          </p:nvPr>
        </p:nvSpPr>
        <p:spPr>
          <a:xfrm>
            <a:off x="755650" y="476250"/>
            <a:ext cx="7848600" cy="504825"/>
          </a:xfrm>
        </p:spPr>
        <p:txBody>
          <a:bodyPr/>
          <a:lstStyle/>
          <a:p>
            <a:pPr eaLnBrk="1" hangingPunct="1"/>
            <a:r>
              <a:rPr lang="de-AT" smtClean="0">
                <a:solidFill>
                  <a:srgbClr val="BD2716"/>
                </a:solidFill>
              </a:rPr>
              <a:t>Salzburg: HiT - ROSA ZUKUNFT</a:t>
            </a:r>
            <a:r>
              <a:rPr lang="de-AT" sz="2400" smtClean="0">
                <a:solidFill>
                  <a:srgbClr val="BD2716"/>
                </a:solidFill>
              </a:rPr>
              <a:t/>
            </a:r>
            <a:br>
              <a:rPr lang="de-AT" sz="2400" smtClean="0">
                <a:solidFill>
                  <a:srgbClr val="BD2716"/>
                </a:solidFill>
              </a:rPr>
            </a:br>
            <a:endParaRPr lang="de-DE" sz="2400" smtClean="0">
              <a:solidFill>
                <a:srgbClr val="BD2716"/>
              </a:solidFill>
            </a:endParaRPr>
          </a:p>
        </p:txBody>
      </p:sp>
      <p:sp>
        <p:nvSpPr>
          <p:cNvPr id="46082"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44035" name="Rectangle 4"/>
          <p:cNvSpPr>
            <a:spLocks noGrp="1" noChangeArrowheads="1"/>
          </p:cNvSpPr>
          <p:nvPr>
            <p:ph type="body" idx="4294967295"/>
          </p:nvPr>
        </p:nvSpPr>
        <p:spPr>
          <a:xfrm>
            <a:off x="0" y="836613"/>
            <a:ext cx="8675688" cy="5949950"/>
          </a:xfrm>
        </p:spPr>
        <p:txBody>
          <a:bodyPr lIns="92075" tIns="46038" rIns="92075" bIns="46038"/>
          <a:lstStyle/>
          <a:p>
            <a:pPr marL="741363" lvl="2">
              <a:spcBef>
                <a:spcPts val="200"/>
              </a:spcBef>
              <a:spcAft>
                <a:spcPts val="200"/>
              </a:spcAft>
              <a:buClr>
                <a:srgbClr val="ED820E"/>
              </a:buClr>
              <a:buFont typeface="Wingdings" pitchFamily="2" charset="2"/>
              <a:buChar char="§"/>
            </a:pPr>
            <a:r>
              <a:rPr lang="de-DE" b="1" smtClean="0">
                <a:sym typeface="Wingdings 3" pitchFamily="18" charset="2"/>
              </a:rPr>
              <a:t>Stichworte: </a:t>
            </a:r>
            <a:r>
              <a:rPr lang="de-DE" smtClean="0">
                <a:sym typeface="Wingdings 3" pitchFamily="18" charset="2"/>
              </a:rPr>
              <a:t>Neuer Stadtteil/ Wohnsiedlung, Smart Grid, Energieeffiziente Gebäude, Energiemanagement, Mobilitätskonzept</a:t>
            </a:r>
          </a:p>
          <a:p>
            <a:pPr marL="741363" lvl="2" algn="just">
              <a:spcBef>
                <a:spcPts val="200"/>
              </a:spcBef>
              <a:spcAft>
                <a:spcPts val="200"/>
              </a:spcAft>
              <a:buClr>
                <a:srgbClr val="ED820E"/>
              </a:buClr>
              <a:buFont typeface="Wingdings" pitchFamily="2" charset="2"/>
              <a:buChar char="§"/>
            </a:pPr>
            <a:r>
              <a:rPr lang="de-DE" b="1" smtClean="0">
                <a:sym typeface="Wingdings 3" pitchFamily="18" charset="2"/>
              </a:rPr>
              <a:t>Inhalt: </a:t>
            </a:r>
            <a:r>
              <a:rPr lang="de-DE" smtClean="0">
                <a:sym typeface="Wingdings 3" pitchFamily="18" charset="2"/>
              </a:rPr>
              <a:t>In einer neuen Salzburger Wohnsiedlung </a:t>
            </a:r>
            <a:r>
              <a:rPr lang="de-AT" smtClean="0">
                <a:sym typeface="Wingdings 3" pitchFamily="18" charset="2"/>
              </a:rPr>
              <a:t>erlauben </a:t>
            </a:r>
            <a:r>
              <a:rPr lang="de-DE" altLang="ja-JP" smtClean="0">
                <a:sym typeface="Wingdings 3" pitchFamily="18" charset="2"/>
              </a:rPr>
              <a:t>Leit- und Regeltechnik der energieeffizienten Gebäude und Speicher eine Abstimmung des Energieverbrauchs auf das verfügbare Angebot erneuerbarer Energien und die Erfordernisse des Netzes. BewohnerInnen erhalten Feedback über ihren Verbrauch und können ihn so besser zu steuern. Dazu kommt Car Sharing mit E-mobilen. </a:t>
            </a:r>
            <a:endParaRPr lang="de-DE" smtClean="0"/>
          </a:p>
          <a:p>
            <a:pPr marL="741363" lvl="2">
              <a:spcBef>
                <a:spcPts val="200"/>
              </a:spcBef>
              <a:spcAft>
                <a:spcPts val="200"/>
              </a:spcAft>
              <a:buClr>
                <a:srgbClr val="ED820E"/>
              </a:buClr>
              <a:buFont typeface="Wingdings" pitchFamily="2" charset="2"/>
              <a:buChar char="§"/>
            </a:pPr>
            <a:r>
              <a:rPr lang="de-DE" b="1" smtClean="0">
                <a:sym typeface="Wingdings 3" pitchFamily="18" charset="2"/>
              </a:rPr>
              <a:t>Rolle der Stadt: </a:t>
            </a:r>
            <a:r>
              <a:rPr lang="de-DE" smtClean="0"/>
              <a:t>Keine direkte Einbindung in die Energie-Aspekte der Projekte, aber: </a:t>
            </a:r>
          </a:p>
          <a:p>
            <a:pPr marL="1198563" lvl="3">
              <a:spcBef>
                <a:spcPts val="200"/>
              </a:spcBef>
              <a:spcAft>
                <a:spcPts val="200"/>
              </a:spcAft>
              <a:buClr>
                <a:srgbClr val="ED820E"/>
              </a:buClr>
              <a:buFont typeface="Symbol" pitchFamily="18" charset="2"/>
              <a:buChar char="-"/>
            </a:pPr>
            <a:r>
              <a:rPr lang="de-DE" smtClean="0"/>
              <a:t>Weichenstellung für innovative Projekte bereits bei Umwidmung. Vorgabe:</a:t>
            </a:r>
            <a:r>
              <a:rPr lang="de-DE" smtClean="0">
                <a:sym typeface="Wingdings 3" pitchFamily="18" charset="2"/>
              </a:rPr>
              <a:t> Mehr-Generationen-Wohnen mit innovativem Ansatz</a:t>
            </a:r>
            <a:endParaRPr lang="de-DE" smtClean="0"/>
          </a:p>
          <a:p>
            <a:pPr marL="1198563" lvl="3">
              <a:spcBef>
                <a:spcPts val="200"/>
              </a:spcBef>
              <a:spcAft>
                <a:spcPts val="200"/>
              </a:spcAft>
              <a:buClr>
                <a:srgbClr val="ED820E"/>
              </a:buClr>
              <a:buFont typeface="Symbol" pitchFamily="18" charset="2"/>
              <a:buChar char="-"/>
            </a:pPr>
            <a:r>
              <a:rPr lang="de-DE" smtClean="0"/>
              <a:t>Genehmigung höherer Bebauungsdichte aufgrund besonders energieeffizienter Gebäude &amp; </a:t>
            </a:r>
            <a:r>
              <a:rPr lang="de-DE" smtClean="0">
                <a:sym typeface="Wingdings 3" pitchFamily="18" charset="2"/>
              </a:rPr>
              <a:t>geringere Stellplatzverpflichtung aufgrund innovativen Mobilitätskonzepts</a:t>
            </a:r>
          </a:p>
          <a:p>
            <a:pPr marL="1198563" lvl="3">
              <a:spcBef>
                <a:spcPts val="200"/>
              </a:spcBef>
              <a:spcAft>
                <a:spcPts val="200"/>
              </a:spcAft>
              <a:buClr>
                <a:srgbClr val="ED820E"/>
              </a:buClr>
              <a:buFont typeface="Wingdings 3" pitchFamily="18" charset="2"/>
              <a:buChar char=""/>
            </a:pPr>
            <a:r>
              <a:rPr lang="de-DE" smtClean="0">
                <a:sym typeface="Wingdings 3" pitchFamily="18" charset="2"/>
              </a:rPr>
              <a:t>teilweise Kompensation der den Bauträgern entstehenden Mehrkosten für die höhere Qualität.</a:t>
            </a:r>
          </a:p>
          <a:p>
            <a:pPr marL="741363" lvl="2">
              <a:spcBef>
                <a:spcPts val="200"/>
              </a:spcBef>
              <a:spcAft>
                <a:spcPts val="200"/>
              </a:spcAft>
              <a:buClr>
                <a:srgbClr val="ED820E"/>
              </a:buClr>
              <a:buFont typeface="Wingdings" pitchFamily="2" charset="2"/>
              <a:buChar char="§"/>
            </a:pPr>
            <a:endParaRPr lang="de-DE" smtClean="0">
              <a:sym typeface="Wingdings 3" pitchFamily="18" charset="2"/>
            </a:endParaRPr>
          </a:p>
          <a:p>
            <a:pPr marL="1198563" lvl="3">
              <a:spcBef>
                <a:spcPts val="200"/>
              </a:spcBef>
              <a:spcAft>
                <a:spcPts val="200"/>
              </a:spcAft>
              <a:buClr>
                <a:srgbClr val="ED820E"/>
              </a:buClr>
              <a:buFontTx/>
              <a:buNone/>
            </a:pPr>
            <a:endParaRPr lang="de-DE" smtClean="0">
              <a:sym typeface="Wingdings 3" pitchFamily="18" charset="2"/>
            </a:endParaRPr>
          </a:p>
        </p:txBody>
      </p:sp>
      <p:sp>
        <p:nvSpPr>
          <p:cNvPr id="5" name="Abgerundetes Rechteck 6">
            <a:hlinkClick r:id="rId3" action="ppaction://hlinksldjump"/>
          </p:cNvPr>
          <p:cNvSpPr>
            <a:spLocks noChangeArrowheads="1"/>
          </p:cNvSpPr>
          <p:nvPr/>
        </p:nvSpPr>
        <p:spPr bwMode="auto">
          <a:xfrm>
            <a:off x="6228184" y="6381328"/>
            <a:ext cx="1296144" cy="432048"/>
          </a:xfrm>
          <a:prstGeom prst="roundRect">
            <a:avLst>
              <a:gd name="adj" fmla="val 16667"/>
            </a:avLst>
          </a:prstGeom>
          <a:solidFill>
            <a:srgbClr val="0070C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dirty="0">
                <a:solidFill>
                  <a:srgbClr val="000000"/>
                </a:solidFill>
                <a:latin typeface="Arial" pitchFamily="34" charset="0"/>
                <a:cs typeface="Arial" pitchFamily="34" charset="0"/>
              </a:rPr>
              <a:t>Zur Übersicht</a:t>
            </a:r>
          </a:p>
        </p:txBody>
      </p:sp>
      <p:sp>
        <p:nvSpPr>
          <p:cNvPr id="6" name="Abgerundetes Rechteck 5">
            <a:hlinkClick r:id="rId4"/>
          </p:cNvPr>
          <p:cNvSpPr>
            <a:spLocks noChangeArrowheads="1"/>
          </p:cNvSpPr>
          <p:nvPr/>
        </p:nvSpPr>
        <p:spPr bwMode="auto">
          <a:xfrm>
            <a:off x="7596336" y="6381328"/>
            <a:ext cx="1440160" cy="43204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70000" lnSpcReduction="20000"/>
          </a:bodyPr>
          <a:lstStyle/>
          <a:p>
            <a:pPr algn="ctr">
              <a:defRPr/>
            </a:pPr>
            <a:r>
              <a:rPr lang="de-AT" sz="2200" baseline="0" dirty="0">
                <a:solidFill>
                  <a:srgbClr val="000000"/>
                </a:solidFill>
                <a:latin typeface="+mj-lt"/>
                <a:cs typeface="Arial" pitchFamily="34" charset="0"/>
              </a:rPr>
              <a:t>Zur Detail-beschreibung</a:t>
            </a:r>
          </a:p>
        </p:txBody>
      </p:sp>
      <p:sp>
        <p:nvSpPr>
          <p:cNvPr id="7" name="Foliennummernplatzhalter 6"/>
          <p:cNvSpPr>
            <a:spLocks noGrp="1"/>
          </p:cNvSpPr>
          <p:nvPr>
            <p:ph type="sldNum" sz="quarter" idx="4"/>
          </p:nvPr>
        </p:nvSpPr>
        <p:spPr/>
        <p:txBody>
          <a:bodyPr/>
          <a:lstStyle/>
          <a:p>
            <a:fld id="{9CE83237-9A84-4C69-81F8-A0455110BDC7}" type="slidenum">
              <a:rPr lang="de-AT" smtClean="0"/>
              <a:pPr/>
              <a:t>14</a:t>
            </a:fld>
            <a:endParaRPr lang="de-AT"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idx="4294967295"/>
          </p:nvPr>
        </p:nvSpPr>
        <p:spPr>
          <a:xfrm>
            <a:off x="755650" y="115888"/>
            <a:ext cx="7848600" cy="863600"/>
          </a:xfrm>
        </p:spPr>
        <p:txBody>
          <a:bodyPr/>
          <a:lstStyle/>
          <a:p>
            <a:pPr eaLnBrk="1" hangingPunct="1"/>
            <a:r>
              <a:rPr lang="de-AT" smtClean="0">
                <a:solidFill>
                  <a:srgbClr val="BD2716"/>
                </a:solidFill>
              </a:rPr>
              <a:t>Smart Community Großschönau</a:t>
            </a:r>
            <a:endParaRPr lang="de-DE" sz="2400" smtClean="0">
              <a:solidFill>
                <a:srgbClr val="BD2716"/>
              </a:solidFill>
            </a:endParaRPr>
          </a:p>
        </p:txBody>
      </p:sp>
      <p:sp>
        <p:nvSpPr>
          <p:cNvPr id="48130"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48131" name="Rectangle 4"/>
          <p:cNvSpPr>
            <a:spLocks noGrp="1" noChangeArrowheads="1"/>
          </p:cNvSpPr>
          <p:nvPr>
            <p:ph type="body" idx="4294967295"/>
          </p:nvPr>
        </p:nvSpPr>
        <p:spPr>
          <a:xfrm>
            <a:off x="0" y="908050"/>
            <a:ext cx="8964613" cy="5689600"/>
          </a:xfrm>
        </p:spPr>
        <p:txBody>
          <a:bodyPr lIns="92075" tIns="46038" rIns="92075" bIns="46038"/>
          <a:lstStyle/>
          <a:p>
            <a:pPr marL="741363" lvl="2">
              <a:spcBef>
                <a:spcPts val="200"/>
              </a:spcBef>
              <a:spcAft>
                <a:spcPts val="200"/>
              </a:spcAft>
              <a:buClr>
                <a:srgbClr val="ED820E"/>
              </a:buClr>
              <a:buFont typeface="Wingdings" pitchFamily="2" charset="2"/>
              <a:buChar char="§"/>
            </a:pPr>
            <a:r>
              <a:rPr lang="de-DE" b="1" smtClean="0">
                <a:sym typeface="Wingdings 3" pitchFamily="18" charset="2"/>
              </a:rPr>
              <a:t>Stichworte: </a:t>
            </a:r>
            <a:r>
              <a:rPr lang="de-DE" smtClean="0">
                <a:sym typeface="Wingdings 3" pitchFamily="18" charset="2"/>
              </a:rPr>
              <a:t>Passivhaus, Smart Grid, Energiemanagement, Regionalentwicklung, Ausbildung</a:t>
            </a:r>
          </a:p>
          <a:p>
            <a:pPr marL="741363" lvl="2" algn="just">
              <a:spcBef>
                <a:spcPts val="200"/>
              </a:spcBef>
              <a:spcAft>
                <a:spcPts val="200"/>
              </a:spcAft>
              <a:buClr>
                <a:srgbClr val="ED820E"/>
              </a:buClr>
              <a:buFont typeface="Wingdings" pitchFamily="2" charset="2"/>
              <a:buChar char="§"/>
            </a:pPr>
            <a:r>
              <a:rPr lang="de-DE" b="1" smtClean="0">
                <a:sym typeface="Wingdings 3" pitchFamily="18" charset="2"/>
              </a:rPr>
              <a:t>Inhalt: </a:t>
            </a:r>
            <a:r>
              <a:rPr lang="de-DE" smtClean="0">
                <a:sym typeface="Wingdings 3" pitchFamily="18" charset="2"/>
              </a:rPr>
              <a:t>D</a:t>
            </a:r>
            <a:r>
              <a:rPr lang="de-DE" altLang="ja-JP" smtClean="0"/>
              <a:t>ie AkteurInnen in Großschönau generieren Arbeitsplätze und Wertschöpfung in der Region durch u</a:t>
            </a:r>
            <a:r>
              <a:rPr lang="de-DE" smtClean="0"/>
              <a:t>nterschiedlicher Aktivitäten mit dem gemeinsamen Nenner „Energie</a:t>
            </a:r>
            <a:r>
              <a:rPr lang="ja-JP" altLang="de-DE" smtClean="0"/>
              <a:t>“</a:t>
            </a:r>
            <a:r>
              <a:rPr lang="de-AT" altLang="ja-JP" smtClean="0"/>
              <a:t>, wie z.B. das</a:t>
            </a:r>
            <a:r>
              <a:rPr lang="de-DE" altLang="ja-JP" smtClean="0"/>
              <a:t> 1. Europäische Passivhausdorf zum Probewohnen® mit Forschungs- und Kompetenzzentrum. Gezielt akquirierte Forschungs-/Pilotprojekte ermöglichen darüber hinaus Maßnahmen für mehr Energieeffizienz bei öffentlichen Gebäuden und Haushalten und mehr Einsatz erneuerbarer Energien.</a:t>
            </a:r>
          </a:p>
          <a:p>
            <a:pPr marL="741363" lvl="2" algn="just">
              <a:spcBef>
                <a:spcPts val="200"/>
              </a:spcBef>
              <a:spcAft>
                <a:spcPts val="200"/>
              </a:spcAft>
              <a:buClr>
                <a:srgbClr val="ED820E"/>
              </a:buClr>
              <a:buFont typeface="Wingdings" pitchFamily="2" charset="2"/>
              <a:buChar char="§"/>
            </a:pPr>
            <a:r>
              <a:rPr lang="de-DE" b="1" smtClean="0">
                <a:sym typeface="Wingdings 3" pitchFamily="18" charset="2"/>
              </a:rPr>
              <a:t>Rolle der Gemeinde: </a:t>
            </a:r>
            <a:r>
              <a:rPr lang="de-AT" smtClean="0"/>
              <a:t>An den meisten Aktivitäten nicht selbst finanziell beteiligt, gewährleistet sie doch vorteilhafte Rahmenbedingungen, z.B. durch die Errichtung der Infrastruktur (Kanal- und Wasseranschluss, Zufahrtsstraße) für die Passivhaussiedlung. Die Gemeinde profitiert von der Attraktivierung durch geschaffene Arbeitsplätze, Besucherplus durch Messe- und Seminargäste sowie Probewohnende, Energiekostenersparnis in den eigenen Gebäuden/Anlagen etc.</a:t>
            </a:r>
          </a:p>
          <a:p>
            <a:pPr marL="741363" lvl="2" algn="just">
              <a:spcBef>
                <a:spcPts val="200"/>
              </a:spcBef>
              <a:spcAft>
                <a:spcPts val="200"/>
              </a:spcAft>
              <a:buClr>
                <a:srgbClr val="ED820E"/>
              </a:buClr>
              <a:buFont typeface="Wingdings" pitchFamily="2" charset="2"/>
              <a:buChar char="§"/>
            </a:pPr>
            <a:endParaRPr lang="de-AT" smtClean="0">
              <a:sym typeface="Wingdings 3" pitchFamily="18" charset="2"/>
            </a:endParaRPr>
          </a:p>
        </p:txBody>
      </p:sp>
      <p:sp>
        <p:nvSpPr>
          <p:cNvPr id="5" name="Abgerundetes Rechteck 6">
            <a:hlinkClick r:id="rId3" action="ppaction://hlinksldjump"/>
          </p:cNvPr>
          <p:cNvSpPr>
            <a:spLocks noChangeArrowheads="1"/>
          </p:cNvSpPr>
          <p:nvPr/>
        </p:nvSpPr>
        <p:spPr bwMode="auto">
          <a:xfrm>
            <a:off x="5940152" y="6309320"/>
            <a:ext cx="1296144" cy="432048"/>
          </a:xfrm>
          <a:prstGeom prst="roundRect">
            <a:avLst>
              <a:gd name="adj" fmla="val 16667"/>
            </a:avLst>
          </a:prstGeom>
          <a:solidFill>
            <a:srgbClr val="0066C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a:solidFill>
                  <a:srgbClr val="000000"/>
                </a:solidFill>
                <a:latin typeface="Arial" pitchFamily="34" charset="0"/>
                <a:cs typeface="Arial" pitchFamily="34" charset="0"/>
              </a:rPr>
              <a:t>Zur Übersicht</a:t>
            </a:r>
          </a:p>
        </p:txBody>
      </p:sp>
      <p:sp>
        <p:nvSpPr>
          <p:cNvPr id="6" name="Abgerundetes Rechteck 5">
            <a:hlinkClick r:id="rId4"/>
          </p:cNvPr>
          <p:cNvSpPr>
            <a:spLocks noChangeArrowheads="1"/>
          </p:cNvSpPr>
          <p:nvPr/>
        </p:nvSpPr>
        <p:spPr bwMode="auto">
          <a:xfrm>
            <a:off x="7452320" y="6309320"/>
            <a:ext cx="1440160" cy="43204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70000" lnSpcReduction="20000"/>
          </a:bodyPr>
          <a:lstStyle/>
          <a:p>
            <a:pPr algn="ctr">
              <a:defRPr/>
            </a:pPr>
            <a:r>
              <a:rPr lang="de-AT" sz="2200" baseline="0" dirty="0">
                <a:solidFill>
                  <a:srgbClr val="000000"/>
                </a:solidFill>
                <a:latin typeface="+mj-lt"/>
                <a:cs typeface="Arial" pitchFamily="34" charset="0"/>
              </a:rPr>
              <a:t>Zur Detail-beschreibung</a:t>
            </a:r>
          </a:p>
        </p:txBody>
      </p:sp>
      <p:sp>
        <p:nvSpPr>
          <p:cNvPr id="7" name="Foliennummernplatzhalter 6"/>
          <p:cNvSpPr>
            <a:spLocks noGrp="1"/>
          </p:cNvSpPr>
          <p:nvPr>
            <p:ph type="sldNum" sz="quarter" idx="4"/>
          </p:nvPr>
        </p:nvSpPr>
        <p:spPr/>
        <p:txBody>
          <a:bodyPr/>
          <a:lstStyle/>
          <a:p>
            <a:fld id="{9CE83237-9A84-4C69-81F8-A0455110BDC7}" type="slidenum">
              <a:rPr lang="de-AT" smtClean="0"/>
              <a:pPr/>
              <a:t>15</a:t>
            </a:fld>
            <a:endParaRPr lang="de-AT"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idx="4294967295"/>
          </p:nvPr>
        </p:nvSpPr>
        <p:spPr>
          <a:xfrm>
            <a:off x="755650" y="115888"/>
            <a:ext cx="7848600" cy="863600"/>
          </a:xfrm>
        </p:spPr>
        <p:txBody>
          <a:bodyPr/>
          <a:lstStyle/>
          <a:p>
            <a:pPr eaLnBrk="1" hangingPunct="1"/>
            <a:r>
              <a:rPr lang="de-AT" smtClean="0">
                <a:solidFill>
                  <a:srgbClr val="BD2716"/>
                </a:solidFill>
              </a:rPr>
              <a:t>Villacher Saubermacher</a:t>
            </a:r>
            <a:endParaRPr lang="de-DE" sz="2400" smtClean="0">
              <a:solidFill>
                <a:srgbClr val="BD2716"/>
              </a:solidFill>
            </a:endParaRPr>
          </a:p>
        </p:txBody>
      </p:sp>
      <p:sp>
        <p:nvSpPr>
          <p:cNvPr id="50178"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50179" name="Rectangle 4"/>
          <p:cNvSpPr>
            <a:spLocks noGrp="1" noChangeArrowheads="1"/>
          </p:cNvSpPr>
          <p:nvPr>
            <p:ph type="body" idx="4294967295"/>
          </p:nvPr>
        </p:nvSpPr>
        <p:spPr>
          <a:xfrm>
            <a:off x="0" y="908050"/>
            <a:ext cx="8820150" cy="5949950"/>
          </a:xfrm>
        </p:spPr>
        <p:txBody>
          <a:bodyPr lIns="92075" tIns="46038" rIns="92075" bIns="46038"/>
          <a:lstStyle/>
          <a:p>
            <a:pPr marL="741363" lvl="2" algn="just">
              <a:spcBef>
                <a:spcPts val="200"/>
              </a:spcBef>
              <a:spcAft>
                <a:spcPts val="200"/>
              </a:spcAft>
              <a:buClr>
                <a:srgbClr val="ED820E"/>
              </a:buClr>
              <a:buFont typeface="Wingdings" pitchFamily="2" charset="2"/>
              <a:buChar char="§"/>
            </a:pPr>
            <a:r>
              <a:rPr lang="de-DE" b="1" smtClean="0">
                <a:sym typeface="Wingdings 3" pitchFamily="18" charset="2"/>
              </a:rPr>
              <a:t>Stichworte:</a:t>
            </a:r>
            <a:r>
              <a:rPr lang="de-DE" smtClean="0">
                <a:sym typeface="Wingdings 3" pitchFamily="18" charset="2"/>
              </a:rPr>
              <a:t> Abfallwirtschaft, kommunale Dienstleistungen, Public-Private-Partnership (PPP)</a:t>
            </a:r>
          </a:p>
          <a:p>
            <a:pPr marL="741363" lvl="2" algn="just">
              <a:spcBef>
                <a:spcPts val="200"/>
              </a:spcBef>
              <a:spcAft>
                <a:spcPts val="200"/>
              </a:spcAft>
              <a:buClr>
                <a:srgbClr val="ED820E"/>
              </a:buClr>
              <a:buFont typeface="Wingdings" pitchFamily="2" charset="2"/>
              <a:buChar char="§"/>
            </a:pPr>
            <a:r>
              <a:rPr lang="de-DE" b="1" smtClean="0">
                <a:sym typeface="Wingdings 3" pitchFamily="18" charset="2"/>
              </a:rPr>
              <a:t>Inhalt: </a:t>
            </a:r>
            <a:r>
              <a:rPr lang="de-DE" smtClean="0">
                <a:sym typeface="Wingdings 3" pitchFamily="18" charset="2"/>
              </a:rPr>
              <a:t>Seit 2001 erfolgt in Villach die Abfallentsorgung über ein PPP-Modell mit der Saubermacher Dienstleistungs AG. Als Folge der Professionalisierung konnten die Gebühren niedrig gehalten und Mehrerlöse erzielt werden, die der Stadtbevölkerung in anderen Bereichen zugutekommen.</a:t>
            </a:r>
          </a:p>
          <a:p>
            <a:pPr marL="741363" lvl="2">
              <a:spcBef>
                <a:spcPts val="200"/>
              </a:spcBef>
              <a:spcAft>
                <a:spcPts val="200"/>
              </a:spcAft>
              <a:buClr>
                <a:srgbClr val="ED820E"/>
              </a:buClr>
              <a:buFont typeface="Wingdings" pitchFamily="2" charset="2"/>
              <a:buChar char="§"/>
            </a:pPr>
            <a:r>
              <a:rPr lang="de-DE" b="1" smtClean="0">
                <a:sym typeface="Wingdings 3" pitchFamily="18" charset="2"/>
              </a:rPr>
              <a:t>Rolle der Stadt: </a:t>
            </a:r>
          </a:p>
          <a:p>
            <a:pPr marL="1198563" lvl="3">
              <a:spcBef>
                <a:spcPts val="200"/>
              </a:spcBef>
              <a:spcAft>
                <a:spcPts val="200"/>
              </a:spcAft>
              <a:buClr>
                <a:srgbClr val="ED820E"/>
              </a:buClr>
              <a:buFont typeface="Symbol" pitchFamily="18" charset="2"/>
              <a:buChar char="-"/>
            </a:pPr>
            <a:r>
              <a:rPr lang="de-AT" smtClean="0"/>
              <a:t>Gleichberechtigte 50% Miteigentümerin der gemeinsamen Gesellschaft </a:t>
            </a:r>
            <a:r>
              <a:rPr lang="de-DE" smtClean="0">
                <a:sym typeface="Wingdings 3" pitchFamily="18" charset="2"/>
              </a:rPr>
              <a:t>„Villacher Saubermacher GmbH &amp; Co KG</a:t>
            </a:r>
            <a:r>
              <a:rPr lang="de-DE" altLang="de-AT" smtClean="0">
                <a:sym typeface="Wingdings 3" pitchFamily="18" charset="2"/>
              </a:rPr>
              <a:t>“</a:t>
            </a:r>
            <a:endParaRPr lang="de-DE" smtClean="0">
              <a:sym typeface="Wingdings 3" pitchFamily="18" charset="2"/>
            </a:endParaRPr>
          </a:p>
          <a:p>
            <a:pPr marL="1198563" lvl="3">
              <a:spcBef>
                <a:spcPts val="200"/>
              </a:spcBef>
              <a:spcAft>
                <a:spcPts val="200"/>
              </a:spcAft>
              <a:buClr>
                <a:srgbClr val="ED820E"/>
              </a:buClr>
              <a:buFont typeface="Symbol" pitchFamily="18" charset="2"/>
              <a:buChar char="-"/>
            </a:pPr>
            <a:r>
              <a:rPr lang="de-AT" smtClean="0"/>
              <a:t>Bringt Anforderungen bezüglich Abwicklung der Entsorgung, Qualitätsstandard und Bürgerservice in den Betrieb ein.</a:t>
            </a:r>
          </a:p>
          <a:p>
            <a:pPr marL="1198563" lvl="3">
              <a:spcBef>
                <a:spcPts val="200"/>
              </a:spcBef>
              <a:spcAft>
                <a:spcPts val="200"/>
              </a:spcAft>
              <a:buClr>
                <a:srgbClr val="ED820E"/>
              </a:buClr>
              <a:buFont typeface="Symbol" pitchFamily="18" charset="2"/>
              <a:buChar char="-"/>
            </a:pPr>
            <a:r>
              <a:rPr lang="de-AT" smtClean="0"/>
              <a:t>Profitiert von Experten-Know-how des privaten Partners, durch ihn ermöglichten Skaleneffekten, Flexibilisierung in der Personalbereitstellung sowie Mehreinnahmen aus zusätzlichen Dienstleistungen (u.a. für Gewerbekunden).</a:t>
            </a:r>
            <a:endParaRPr lang="de-DE" smtClean="0">
              <a:sym typeface="Wingdings 3" pitchFamily="18" charset="2"/>
            </a:endParaRPr>
          </a:p>
        </p:txBody>
      </p:sp>
      <p:sp>
        <p:nvSpPr>
          <p:cNvPr id="5" name="Abgerundetes Rechteck 7">
            <a:hlinkClick r:id="rId3" action="ppaction://hlinksldjump"/>
          </p:cNvPr>
          <p:cNvSpPr>
            <a:spLocks noChangeArrowheads="1"/>
          </p:cNvSpPr>
          <p:nvPr/>
        </p:nvSpPr>
        <p:spPr bwMode="auto">
          <a:xfrm>
            <a:off x="6012160" y="6165304"/>
            <a:ext cx="1296144" cy="432048"/>
          </a:xfrm>
          <a:prstGeom prst="roundRect">
            <a:avLst>
              <a:gd name="adj" fmla="val 16667"/>
            </a:avLst>
          </a:prstGeom>
          <a:solidFill>
            <a:srgbClr val="0066C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a:solidFill>
                  <a:srgbClr val="000000"/>
                </a:solidFill>
                <a:latin typeface="Arial" pitchFamily="34" charset="0"/>
                <a:cs typeface="Arial" pitchFamily="34" charset="0"/>
              </a:rPr>
              <a:t>Zur Übersicht</a:t>
            </a:r>
          </a:p>
        </p:txBody>
      </p:sp>
      <p:sp>
        <p:nvSpPr>
          <p:cNvPr id="6" name="Abgerundetes Rechteck 5">
            <a:hlinkClick r:id="rId4"/>
          </p:cNvPr>
          <p:cNvSpPr>
            <a:spLocks noChangeArrowheads="1"/>
          </p:cNvSpPr>
          <p:nvPr/>
        </p:nvSpPr>
        <p:spPr bwMode="auto">
          <a:xfrm>
            <a:off x="7452320" y="6165304"/>
            <a:ext cx="1440160" cy="43204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70000" lnSpcReduction="20000"/>
          </a:bodyPr>
          <a:lstStyle/>
          <a:p>
            <a:pPr algn="ctr">
              <a:defRPr/>
            </a:pPr>
            <a:r>
              <a:rPr lang="de-AT" sz="2200" baseline="0" dirty="0">
                <a:solidFill>
                  <a:srgbClr val="000000"/>
                </a:solidFill>
                <a:latin typeface="+mj-lt"/>
                <a:cs typeface="Arial" pitchFamily="34" charset="0"/>
              </a:rPr>
              <a:t> Zur Detail-beschreibung</a:t>
            </a:r>
          </a:p>
        </p:txBody>
      </p:sp>
      <p:sp>
        <p:nvSpPr>
          <p:cNvPr id="7" name="Foliennummernplatzhalter 6"/>
          <p:cNvSpPr>
            <a:spLocks noGrp="1"/>
          </p:cNvSpPr>
          <p:nvPr>
            <p:ph type="sldNum" sz="quarter" idx="4"/>
          </p:nvPr>
        </p:nvSpPr>
        <p:spPr/>
        <p:txBody>
          <a:bodyPr/>
          <a:lstStyle/>
          <a:p>
            <a:fld id="{9CE83237-9A84-4C69-81F8-A0455110BDC7}" type="slidenum">
              <a:rPr lang="de-AT" smtClean="0"/>
              <a:pPr/>
              <a:t>16</a:t>
            </a:fld>
            <a:endParaRPr lang="de-AT"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idx="4294967295"/>
          </p:nvPr>
        </p:nvSpPr>
        <p:spPr>
          <a:xfrm>
            <a:off x="755650" y="260350"/>
            <a:ext cx="7848600" cy="863600"/>
          </a:xfrm>
        </p:spPr>
        <p:txBody>
          <a:bodyPr/>
          <a:lstStyle/>
          <a:p>
            <a:pPr eaLnBrk="1" hangingPunct="1"/>
            <a:r>
              <a:rPr lang="de-AT" smtClean="0">
                <a:solidFill>
                  <a:srgbClr val="BD2716"/>
                </a:solidFill>
              </a:rPr>
              <a:t>Mitarbeitermobilität Tennengau</a:t>
            </a:r>
            <a:r>
              <a:rPr lang="de-AT" sz="2400" smtClean="0">
                <a:solidFill>
                  <a:srgbClr val="BD2716"/>
                </a:solidFill>
              </a:rPr>
              <a:t/>
            </a:r>
            <a:br>
              <a:rPr lang="de-AT" sz="2400" smtClean="0">
                <a:solidFill>
                  <a:srgbClr val="BD2716"/>
                </a:solidFill>
              </a:rPr>
            </a:br>
            <a:endParaRPr lang="de-DE" sz="2400" smtClean="0">
              <a:solidFill>
                <a:srgbClr val="BD2716"/>
              </a:solidFill>
            </a:endParaRPr>
          </a:p>
        </p:txBody>
      </p:sp>
      <p:sp>
        <p:nvSpPr>
          <p:cNvPr id="52226"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52227" name="Rectangle 4"/>
          <p:cNvSpPr>
            <a:spLocks noGrp="1" noChangeArrowheads="1"/>
          </p:cNvSpPr>
          <p:nvPr>
            <p:ph type="body" idx="4294967295"/>
          </p:nvPr>
        </p:nvSpPr>
        <p:spPr>
          <a:xfrm>
            <a:off x="0" y="863600"/>
            <a:ext cx="8820150" cy="5949950"/>
          </a:xfrm>
        </p:spPr>
        <p:txBody>
          <a:bodyPr lIns="92075" tIns="46038" rIns="92075" bIns="46038"/>
          <a:lstStyle/>
          <a:p>
            <a:pPr marL="741363" lvl="2">
              <a:spcBef>
                <a:spcPts val="200"/>
              </a:spcBef>
              <a:spcAft>
                <a:spcPts val="200"/>
              </a:spcAft>
              <a:buClr>
                <a:srgbClr val="ED820E"/>
              </a:buClr>
              <a:buFont typeface="Wingdings" pitchFamily="2" charset="2"/>
              <a:buChar char="§"/>
            </a:pPr>
            <a:r>
              <a:rPr lang="de-DE" b="1" smtClean="0">
                <a:sym typeface="Wingdings 3" pitchFamily="18" charset="2"/>
              </a:rPr>
              <a:t>Stichworte: </a:t>
            </a:r>
            <a:r>
              <a:rPr lang="de-DE" smtClean="0">
                <a:sym typeface="Wingdings 3" pitchFamily="18" charset="2"/>
              </a:rPr>
              <a:t>Mobilität, öffentlicher Verkehr</a:t>
            </a:r>
          </a:p>
          <a:p>
            <a:pPr marL="741363" lvl="2" algn="just">
              <a:spcBef>
                <a:spcPts val="200"/>
              </a:spcBef>
              <a:spcAft>
                <a:spcPts val="200"/>
              </a:spcAft>
              <a:buClr>
                <a:srgbClr val="ED820E"/>
              </a:buClr>
              <a:buFont typeface="Wingdings" pitchFamily="2" charset="2"/>
              <a:buChar char="§"/>
            </a:pPr>
            <a:r>
              <a:rPr lang="de-DE" b="1" smtClean="0">
                <a:sym typeface="Wingdings 3" pitchFamily="18" charset="2"/>
              </a:rPr>
              <a:t>Inhalt: </a:t>
            </a:r>
            <a:r>
              <a:rPr lang="de-DE" smtClean="0">
                <a:sym typeface="Wingdings 3" pitchFamily="18" charset="2"/>
              </a:rPr>
              <a:t>Unterstützung des Umstiegs auf Öffis für den Arbeitsweg</a:t>
            </a:r>
          </a:p>
          <a:p>
            <a:pPr marL="1198563" lvl="3" algn="just">
              <a:spcBef>
                <a:spcPts val="200"/>
              </a:spcBef>
              <a:spcAft>
                <a:spcPts val="200"/>
              </a:spcAft>
              <a:buClr>
                <a:srgbClr val="ED820E"/>
              </a:buClr>
              <a:buFont typeface="Wingdings" pitchFamily="2" charset="2"/>
              <a:buChar char="§"/>
            </a:pPr>
            <a:r>
              <a:rPr lang="de-AT" smtClean="0"/>
              <a:t>Gefördertes Pilotprojekt (2007/08): </a:t>
            </a:r>
            <a:r>
              <a:rPr lang="de-DE" smtClean="0"/>
              <a:t>Optimierung im Öffi – Angebot durch Abstimmung von Abfahrtszeiten und Schichtzeiten der teilnehmenden Betriebe, Einführung zusätzlicher Kurse am Morgen bzw. späteren Abend und Ausweitung des Haltestellennetzes. Gratisnutzung von Bus und Bahn für die Belegschaft der teilnehmenden Betriebe. </a:t>
            </a:r>
          </a:p>
          <a:p>
            <a:pPr marL="1198563" lvl="3" algn="just">
              <a:spcBef>
                <a:spcPts val="200"/>
              </a:spcBef>
              <a:spcAft>
                <a:spcPts val="200"/>
              </a:spcAft>
              <a:buClr>
                <a:srgbClr val="ED820E"/>
              </a:buClr>
              <a:buFont typeface="Wingdings" pitchFamily="2" charset="2"/>
              <a:buChar char="§"/>
            </a:pPr>
            <a:r>
              <a:rPr lang="de-AT" smtClean="0"/>
              <a:t>Regelbetrieb seit Anfang 2009 durch Salzburger Verkehrsverbund als „Jobticket</a:t>
            </a:r>
            <a:r>
              <a:rPr lang="de-AT" altLang="de-AT" smtClean="0"/>
              <a:t>“</a:t>
            </a:r>
            <a:r>
              <a:rPr lang="de-AT" smtClean="0"/>
              <a:t> mit 50% Ermäßigung, finanziert durch Beiträge der Betriebe und des Lands Salzburg. </a:t>
            </a:r>
            <a:endParaRPr lang="de-DE" b="1" smtClean="0">
              <a:sym typeface="Wingdings 3" pitchFamily="18" charset="2"/>
            </a:endParaRPr>
          </a:p>
          <a:p>
            <a:pPr marL="741363" lvl="2">
              <a:spcBef>
                <a:spcPts val="200"/>
              </a:spcBef>
              <a:spcAft>
                <a:spcPts val="200"/>
              </a:spcAft>
              <a:buClr>
                <a:srgbClr val="ED820E"/>
              </a:buClr>
              <a:buFont typeface="Wingdings" pitchFamily="2" charset="2"/>
              <a:buChar char="§"/>
            </a:pPr>
            <a:r>
              <a:rPr lang="de-DE" b="1" smtClean="0">
                <a:sym typeface="Wingdings 3" pitchFamily="18" charset="2"/>
              </a:rPr>
              <a:t>Rolle der Gemeinden: </a:t>
            </a:r>
            <a:r>
              <a:rPr lang="de-DE" smtClean="0">
                <a:sym typeface="Wingdings 3" pitchFamily="18" charset="2"/>
              </a:rPr>
              <a:t>D</a:t>
            </a:r>
            <a:r>
              <a:rPr lang="de-DE" smtClean="0"/>
              <a:t>er Regionalverband Tennengau</a:t>
            </a:r>
            <a:r>
              <a:rPr lang="de-DE" smtClean="0">
                <a:sym typeface="Wingdings 3" pitchFamily="18" charset="2"/>
              </a:rPr>
              <a:t> agierte stellvertretend für </a:t>
            </a:r>
            <a:r>
              <a:rPr lang="de-DE" smtClean="0"/>
              <a:t>13 Gemeinden in der Region Hallein. Als Initiator übernahm er den Aufwand für die Entwicklung des Förderprojekts, die Administration in der Anfangsphase und die Koordination der Partner und schuf damit die Grundlage für die</a:t>
            </a:r>
            <a:r>
              <a:rPr lang="de-AT" smtClean="0"/>
              <a:t> weiterführenden Aktivitäten. </a:t>
            </a:r>
          </a:p>
          <a:p>
            <a:pPr marL="741363" lvl="2">
              <a:spcBef>
                <a:spcPts val="200"/>
              </a:spcBef>
              <a:spcAft>
                <a:spcPts val="200"/>
              </a:spcAft>
              <a:buClr>
                <a:srgbClr val="ED820E"/>
              </a:buClr>
              <a:buFont typeface="Wingdings" pitchFamily="2" charset="2"/>
              <a:buChar char="§"/>
            </a:pPr>
            <a:endParaRPr lang="de-DE" b="1" smtClean="0"/>
          </a:p>
          <a:p>
            <a:pPr marL="741363" lvl="2">
              <a:spcBef>
                <a:spcPts val="200"/>
              </a:spcBef>
              <a:spcAft>
                <a:spcPts val="200"/>
              </a:spcAft>
              <a:buClr>
                <a:srgbClr val="ED820E"/>
              </a:buClr>
              <a:buFont typeface="Wingdings" pitchFamily="2" charset="2"/>
              <a:buChar char="§"/>
            </a:pPr>
            <a:endParaRPr lang="de-DE" smtClean="0">
              <a:sym typeface="Wingdings 3" pitchFamily="18" charset="2"/>
            </a:endParaRPr>
          </a:p>
          <a:p>
            <a:pPr marL="1198563" lvl="3">
              <a:spcBef>
                <a:spcPts val="200"/>
              </a:spcBef>
              <a:spcAft>
                <a:spcPts val="200"/>
              </a:spcAft>
              <a:buClr>
                <a:srgbClr val="ED820E"/>
              </a:buClr>
              <a:buFontTx/>
              <a:buNone/>
            </a:pPr>
            <a:endParaRPr lang="de-DE" smtClean="0">
              <a:sym typeface="Wingdings 3" pitchFamily="18" charset="2"/>
            </a:endParaRPr>
          </a:p>
        </p:txBody>
      </p:sp>
      <p:sp>
        <p:nvSpPr>
          <p:cNvPr id="5" name="Abgerundetes Rechteck 7">
            <a:hlinkClick r:id="rId3" action="ppaction://hlinksldjump"/>
          </p:cNvPr>
          <p:cNvSpPr>
            <a:spLocks noChangeArrowheads="1"/>
          </p:cNvSpPr>
          <p:nvPr/>
        </p:nvSpPr>
        <p:spPr bwMode="auto">
          <a:xfrm>
            <a:off x="5948536" y="6165304"/>
            <a:ext cx="1296144" cy="432048"/>
          </a:xfrm>
          <a:prstGeom prst="roundRect">
            <a:avLst>
              <a:gd name="adj" fmla="val 16667"/>
            </a:avLst>
          </a:prstGeom>
          <a:solidFill>
            <a:srgbClr val="0066C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a:solidFill>
                  <a:srgbClr val="000000"/>
                </a:solidFill>
                <a:latin typeface="Arial" pitchFamily="34" charset="0"/>
                <a:cs typeface="Arial" pitchFamily="34" charset="0"/>
              </a:rPr>
              <a:t>Zur Übersicht</a:t>
            </a:r>
          </a:p>
        </p:txBody>
      </p:sp>
      <p:sp>
        <p:nvSpPr>
          <p:cNvPr id="6" name="Abgerundetes Rechteck 5">
            <a:hlinkClick r:id="rId4"/>
          </p:cNvPr>
          <p:cNvSpPr>
            <a:spLocks noChangeArrowheads="1"/>
          </p:cNvSpPr>
          <p:nvPr/>
        </p:nvSpPr>
        <p:spPr bwMode="auto">
          <a:xfrm>
            <a:off x="7308304" y="6165304"/>
            <a:ext cx="1440160" cy="43204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70000" lnSpcReduction="20000"/>
          </a:bodyPr>
          <a:lstStyle/>
          <a:p>
            <a:pPr algn="ctr">
              <a:defRPr/>
            </a:pPr>
            <a:r>
              <a:rPr lang="de-AT" sz="2200" baseline="0" dirty="0">
                <a:solidFill>
                  <a:srgbClr val="000000"/>
                </a:solidFill>
                <a:latin typeface="+mj-lt"/>
                <a:cs typeface="Arial" pitchFamily="34" charset="0"/>
              </a:rPr>
              <a:t>Zur Detail-beschreibung</a:t>
            </a:r>
          </a:p>
        </p:txBody>
      </p:sp>
      <p:sp>
        <p:nvSpPr>
          <p:cNvPr id="7" name="Foliennummernplatzhalter 6"/>
          <p:cNvSpPr>
            <a:spLocks noGrp="1"/>
          </p:cNvSpPr>
          <p:nvPr>
            <p:ph type="sldNum" sz="quarter" idx="4"/>
          </p:nvPr>
        </p:nvSpPr>
        <p:spPr/>
        <p:txBody>
          <a:bodyPr/>
          <a:lstStyle/>
          <a:p>
            <a:fld id="{9CE83237-9A84-4C69-81F8-A0455110BDC7}" type="slidenum">
              <a:rPr lang="de-AT" smtClean="0"/>
              <a:pPr/>
              <a:t>17</a:t>
            </a:fld>
            <a:endParaRPr lang="de-AT"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idx="4294967295"/>
          </p:nvPr>
        </p:nvSpPr>
        <p:spPr>
          <a:xfrm>
            <a:off x="755650" y="115888"/>
            <a:ext cx="7848600" cy="863600"/>
          </a:xfrm>
        </p:spPr>
        <p:txBody>
          <a:bodyPr/>
          <a:lstStyle/>
          <a:p>
            <a:pPr eaLnBrk="1" hangingPunct="1"/>
            <a:r>
              <a:rPr lang="de-AT" smtClean="0">
                <a:solidFill>
                  <a:srgbClr val="BD2716"/>
                </a:solidFill>
              </a:rPr>
              <a:t>Citybike Wien</a:t>
            </a:r>
            <a:endParaRPr lang="de-DE" sz="2400" smtClean="0">
              <a:solidFill>
                <a:srgbClr val="BD2716"/>
              </a:solidFill>
            </a:endParaRPr>
          </a:p>
        </p:txBody>
      </p:sp>
      <p:sp>
        <p:nvSpPr>
          <p:cNvPr id="54274"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54275" name="Rectangle 4"/>
          <p:cNvSpPr>
            <a:spLocks noGrp="1" noChangeArrowheads="1"/>
          </p:cNvSpPr>
          <p:nvPr>
            <p:ph type="body" idx="4294967295"/>
          </p:nvPr>
        </p:nvSpPr>
        <p:spPr>
          <a:xfrm>
            <a:off x="0" y="908050"/>
            <a:ext cx="8893175" cy="5949950"/>
          </a:xfrm>
        </p:spPr>
        <p:txBody>
          <a:bodyPr lIns="92075" tIns="46038" rIns="92075" bIns="46038"/>
          <a:lstStyle/>
          <a:p>
            <a:pPr marL="741363" lvl="2" algn="just">
              <a:spcBef>
                <a:spcPts val="200"/>
              </a:spcBef>
              <a:spcAft>
                <a:spcPts val="200"/>
              </a:spcAft>
              <a:buClr>
                <a:srgbClr val="ED820E"/>
              </a:buClr>
              <a:buFont typeface="Wingdings" pitchFamily="2" charset="2"/>
              <a:buChar char="§"/>
            </a:pPr>
            <a:r>
              <a:rPr lang="de-DE" b="1" smtClean="0">
                <a:sym typeface="Wingdings 3" pitchFamily="18" charset="2"/>
              </a:rPr>
              <a:t>Stichworte: </a:t>
            </a:r>
            <a:r>
              <a:rPr lang="de-DE" smtClean="0">
                <a:sym typeface="Wingdings 3" pitchFamily="18" charset="2"/>
              </a:rPr>
              <a:t>Mobilität, Ergänzung öffentlicher Verkehrsmittel, Infrastrukturfinanzierung</a:t>
            </a:r>
          </a:p>
          <a:p>
            <a:pPr marL="741363" lvl="2" algn="just">
              <a:spcBef>
                <a:spcPts val="200"/>
              </a:spcBef>
              <a:spcAft>
                <a:spcPts val="200"/>
              </a:spcAft>
              <a:buClr>
                <a:srgbClr val="ED820E"/>
              </a:buClr>
              <a:buFont typeface="Wingdings" pitchFamily="2" charset="2"/>
              <a:buChar char="§"/>
            </a:pPr>
            <a:r>
              <a:rPr lang="de-DE" b="1" smtClean="0">
                <a:sym typeface="Wingdings 3" pitchFamily="18" charset="2"/>
              </a:rPr>
              <a:t>Inhalt</a:t>
            </a:r>
            <a:r>
              <a:rPr lang="de-DE" smtClean="0">
                <a:sym typeface="Wingdings 3" pitchFamily="18" charset="2"/>
              </a:rPr>
              <a:t>: Durch </a:t>
            </a:r>
            <a:r>
              <a:rPr lang="de-DE" smtClean="0"/>
              <a:t>Entwicklung, Umsetzung und Betrieb des Gratis-Leihradsystems bieten Gewista und die Stadt den WienerInnen  sowie allen Wien-TouristInnen eine umweltfreundliche, effiziente Fortbewegungsmöglichkeit ergänzend zu den öffentlichen Verkehrsmitteln. Von 2003-2009 errichtete Gewista ca. 62 Citybike-Stationen und betrieb diese auf eigene Kosten. (Finanzierung über Sponsoren- bzw. Werbeeinnahmen.) Die weitere Ausdehnung des Netzes (60 neue Stationen von 2010-15, insbesondere auch außerhalb des Zentrums) wird durch die Stadt Wien unterstützt. </a:t>
            </a:r>
            <a:endParaRPr lang="de-AT" smtClean="0"/>
          </a:p>
          <a:p>
            <a:pPr marL="741363" lvl="2" algn="just">
              <a:spcBef>
                <a:spcPts val="200"/>
              </a:spcBef>
              <a:spcAft>
                <a:spcPts val="200"/>
              </a:spcAft>
              <a:buClr>
                <a:srgbClr val="ED820E"/>
              </a:buClr>
              <a:buFont typeface="Wingdings" pitchFamily="2" charset="2"/>
              <a:buChar char="§"/>
            </a:pPr>
            <a:r>
              <a:rPr lang="de-DE" b="1" smtClean="0">
                <a:sym typeface="Wingdings 3" pitchFamily="18" charset="2"/>
              </a:rPr>
              <a:t>Rolle der Stadt: </a:t>
            </a:r>
            <a:r>
              <a:rPr lang="de-DE" smtClean="0">
                <a:sym typeface="Wingdings 3" pitchFamily="18" charset="2"/>
              </a:rPr>
              <a:t>Um</a:t>
            </a:r>
            <a:r>
              <a:rPr lang="de-AT" smtClean="0"/>
              <a:t> das Angebot an Rädern rascher und an weniger frequentierten Standorten (für Werbefinanzierung weniger geeignet) zu erhöhen, beteiligt sich die Stadt finanziell am Ausbau, indem sie neue Stationen anmietet bzw. durch Baukostenzuschüsse auch der Bezirke. Dazu kommt eine vermittelnde Rolle bei Genehmigungsverfahren für neue Stationen. Dafür ist ein Mitspracherecht bei der Platzierung der Terminals gesichert.</a:t>
            </a:r>
            <a:endParaRPr lang="de-DE" smtClean="0">
              <a:sym typeface="Wingdings 3" pitchFamily="18" charset="2"/>
            </a:endParaRPr>
          </a:p>
          <a:p>
            <a:pPr marL="741363" lvl="2">
              <a:spcBef>
                <a:spcPts val="200"/>
              </a:spcBef>
              <a:spcAft>
                <a:spcPts val="200"/>
              </a:spcAft>
              <a:buClr>
                <a:srgbClr val="ED820E"/>
              </a:buClr>
              <a:buFont typeface="Wingdings" pitchFamily="2" charset="2"/>
              <a:buChar char="§"/>
            </a:pPr>
            <a:endParaRPr lang="de-AT" smtClean="0">
              <a:sym typeface="Wingdings 3" pitchFamily="18" charset="2"/>
            </a:endParaRPr>
          </a:p>
          <a:p>
            <a:pPr marL="741363" lvl="2">
              <a:spcBef>
                <a:spcPts val="200"/>
              </a:spcBef>
              <a:spcAft>
                <a:spcPts val="200"/>
              </a:spcAft>
              <a:buClr>
                <a:srgbClr val="ED820E"/>
              </a:buClr>
              <a:buFont typeface="Wingdings" pitchFamily="2" charset="2"/>
              <a:buChar char="§"/>
            </a:pPr>
            <a:endParaRPr lang="de-DE" b="1" smtClean="0"/>
          </a:p>
          <a:p>
            <a:pPr marL="741363" lvl="2">
              <a:spcBef>
                <a:spcPts val="200"/>
              </a:spcBef>
              <a:spcAft>
                <a:spcPts val="200"/>
              </a:spcAft>
              <a:buClr>
                <a:srgbClr val="ED820E"/>
              </a:buClr>
              <a:buFont typeface="Wingdings" pitchFamily="2" charset="2"/>
              <a:buChar char="§"/>
            </a:pPr>
            <a:endParaRPr lang="de-DE" smtClean="0">
              <a:sym typeface="Wingdings 3" pitchFamily="18" charset="2"/>
            </a:endParaRPr>
          </a:p>
          <a:p>
            <a:pPr marL="1198563" lvl="3">
              <a:spcBef>
                <a:spcPts val="200"/>
              </a:spcBef>
              <a:spcAft>
                <a:spcPts val="200"/>
              </a:spcAft>
              <a:buClr>
                <a:srgbClr val="ED820E"/>
              </a:buClr>
              <a:buFontTx/>
              <a:buNone/>
            </a:pPr>
            <a:endParaRPr lang="de-DE" smtClean="0">
              <a:sym typeface="Wingdings 3" pitchFamily="18" charset="2"/>
            </a:endParaRPr>
          </a:p>
        </p:txBody>
      </p:sp>
      <p:sp>
        <p:nvSpPr>
          <p:cNvPr id="5" name="Abgerundetes Rechteck 7">
            <a:hlinkClick r:id="rId3" action="ppaction://hlinksldjump"/>
          </p:cNvPr>
          <p:cNvSpPr>
            <a:spLocks noChangeArrowheads="1"/>
          </p:cNvSpPr>
          <p:nvPr/>
        </p:nvSpPr>
        <p:spPr bwMode="auto">
          <a:xfrm>
            <a:off x="5948536" y="6309320"/>
            <a:ext cx="1296144" cy="432048"/>
          </a:xfrm>
          <a:prstGeom prst="roundRect">
            <a:avLst>
              <a:gd name="adj" fmla="val 16667"/>
            </a:avLst>
          </a:prstGeom>
          <a:solidFill>
            <a:srgbClr val="0066C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a:solidFill>
                  <a:srgbClr val="000000"/>
                </a:solidFill>
                <a:latin typeface="Arial" pitchFamily="34" charset="0"/>
                <a:cs typeface="Arial" pitchFamily="34" charset="0"/>
              </a:rPr>
              <a:t>Zur Übersicht</a:t>
            </a:r>
          </a:p>
        </p:txBody>
      </p:sp>
      <p:sp>
        <p:nvSpPr>
          <p:cNvPr id="6" name="Abgerundetes Rechteck 5">
            <a:hlinkClick r:id="rId4"/>
          </p:cNvPr>
          <p:cNvSpPr>
            <a:spLocks noChangeArrowheads="1"/>
          </p:cNvSpPr>
          <p:nvPr/>
        </p:nvSpPr>
        <p:spPr bwMode="auto">
          <a:xfrm>
            <a:off x="7380312" y="6309320"/>
            <a:ext cx="1440160" cy="43204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70000" lnSpcReduction="20000"/>
          </a:bodyPr>
          <a:lstStyle/>
          <a:p>
            <a:pPr algn="ctr">
              <a:defRPr/>
            </a:pPr>
            <a:r>
              <a:rPr lang="de-AT" sz="2200" baseline="0" dirty="0">
                <a:solidFill>
                  <a:srgbClr val="000000"/>
                </a:solidFill>
                <a:latin typeface="+mj-lt"/>
                <a:cs typeface="Arial" pitchFamily="34" charset="0"/>
              </a:rPr>
              <a:t>Detail-beschreibung</a:t>
            </a:r>
          </a:p>
        </p:txBody>
      </p:sp>
      <p:sp>
        <p:nvSpPr>
          <p:cNvPr id="7" name="Foliennummernplatzhalter 6"/>
          <p:cNvSpPr>
            <a:spLocks noGrp="1"/>
          </p:cNvSpPr>
          <p:nvPr>
            <p:ph type="sldNum" sz="quarter" idx="4"/>
          </p:nvPr>
        </p:nvSpPr>
        <p:spPr/>
        <p:txBody>
          <a:bodyPr/>
          <a:lstStyle/>
          <a:p>
            <a:fld id="{9CE83237-9A84-4C69-81F8-A0455110BDC7}" type="slidenum">
              <a:rPr lang="de-AT" smtClean="0"/>
              <a:pPr/>
              <a:t>18</a:t>
            </a:fld>
            <a:endParaRPr lang="de-AT"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idx="4294967295"/>
          </p:nvPr>
        </p:nvSpPr>
        <p:spPr>
          <a:xfrm>
            <a:off x="611188" y="-171450"/>
            <a:ext cx="7848600" cy="1584325"/>
          </a:xfrm>
        </p:spPr>
        <p:txBody>
          <a:bodyPr/>
          <a:lstStyle/>
          <a:p>
            <a:pPr eaLnBrk="1" hangingPunct="1"/>
            <a:r>
              <a:rPr lang="de-AT" smtClean="0">
                <a:solidFill>
                  <a:srgbClr val="BD2716"/>
                </a:solidFill>
              </a:rPr>
              <a:t>Smart Grids </a:t>
            </a:r>
            <a:br>
              <a:rPr lang="de-AT" smtClean="0">
                <a:solidFill>
                  <a:srgbClr val="BD2716"/>
                </a:solidFill>
              </a:rPr>
            </a:br>
            <a:r>
              <a:rPr lang="de-AT" smtClean="0">
                <a:solidFill>
                  <a:srgbClr val="BD2716"/>
                </a:solidFill>
              </a:rPr>
              <a:t>Modellgemeinde Köstendorf</a:t>
            </a:r>
            <a:endParaRPr lang="de-DE" smtClean="0">
              <a:solidFill>
                <a:srgbClr val="BD2716"/>
              </a:solidFill>
            </a:endParaRPr>
          </a:p>
        </p:txBody>
      </p:sp>
      <p:sp>
        <p:nvSpPr>
          <p:cNvPr id="56322"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56323" name="Rectangle 4"/>
          <p:cNvSpPr>
            <a:spLocks noGrp="1" noChangeArrowheads="1"/>
          </p:cNvSpPr>
          <p:nvPr>
            <p:ph type="body" idx="4294967295"/>
          </p:nvPr>
        </p:nvSpPr>
        <p:spPr>
          <a:xfrm>
            <a:off x="34925" y="1366838"/>
            <a:ext cx="9036050" cy="5157787"/>
          </a:xfrm>
        </p:spPr>
        <p:txBody>
          <a:bodyPr lIns="92075" tIns="46038" rIns="92075" bIns="46038"/>
          <a:lstStyle/>
          <a:p>
            <a:pPr marL="341313" lvl="1">
              <a:spcBef>
                <a:spcPts val="300"/>
              </a:spcBef>
              <a:spcAft>
                <a:spcPts val="300"/>
              </a:spcAft>
              <a:buClr>
                <a:srgbClr val="ED820E"/>
              </a:buClr>
              <a:buFont typeface="Wingdings" pitchFamily="2" charset="2"/>
              <a:buChar char="§"/>
            </a:pPr>
            <a:r>
              <a:rPr lang="de-DE" b="1" dirty="0" smtClean="0"/>
              <a:t>Stichworte: </a:t>
            </a:r>
            <a:r>
              <a:rPr lang="de-DE" dirty="0" smtClean="0"/>
              <a:t>Smart </a:t>
            </a:r>
            <a:r>
              <a:rPr lang="de-DE" dirty="0" err="1" smtClean="0"/>
              <a:t>Grid</a:t>
            </a:r>
            <a:r>
              <a:rPr lang="de-DE" dirty="0" smtClean="0"/>
              <a:t>, PV – Erneuerbare Energien, Elektromobilität</a:t>
            </a:r>
          </a:p>
          <a:p>
            <a:pPr marL="341313" lvl="1">
              <a:spcBef>
                <a:spcPts val="300"/>
              </a:spcBef>
              <a:spcAft>
                <a:spcPts val="300"/>
              </a:spcAft>
              <a:buClr>
                <a:srgbClr val="ED820E"/>
              </a:buClr>
              <a:buFont typeface="Wingdings" pitchFamily="2" charset="2"/>
              <a:buChar char="§"/>
            </a:pPr>
            <a:r>
              <a:rPr lang="de-DE" b="1" dirty="0" smtClean="0"/>
              <a:t>Inhalt: </a:t>
            </a:r>
            <a:r>
              <a:rPr lang="de-DE" dirty="0" smtClean="0"/>
              <a:t>Eine Siedlung fungiert als „Living Lab</a:t>
            </a:r>
            <a:r>
              <a:rPr lang="de-DE" altLang="de-AT" dirty="0" smtClean="0"/>
              <a:t>“</a:t>
            </a:r>
            <a:r>
              <a:rPr lang="de-DE" dirty="0" smtClean="0"/>
              <a:t> im Projekt Smart Low </a:t>
            </a:r>
            <a:r>
              <a:rPr lang="de-DE" dirty="0" err="1" smtClean="0"/>
              <a:t>Voltage</a:t>
            </a:r>
            <a:r>
              <a:rPr lang="de-DE" dirty="0" smtClean="0"/>
              <a:t> </a:t>
            </a:r>
            <a:r>
              <a:rPr lang="de-DE" dirty="0" err="1" smtClean="0"/>
              <a:t>Grid</a:t>
            </a:r>
            <a:r>
              <a:rPr lang="de-DE" dirty="0" smtClean="0"/>
              <a:t>. Getestet wird der Lastausgleich im Stromnetz durch Energiemanagement bei einer hohen Dichte (jeder 2. Haushalt) von E-Mobilen und PV-Anlagen. Die teilnehmenden </a:t>
            </a:r>
            <a:r>
              <a:rPr lang="de-DE" dirty="0" err="1" smtClean="0"/>
              <a:t>BürgerInnen</a:t>
            </a:r>
            <a:r>
              <a:rPr lang="de-DE" dirty="0" smtClean="0"/>
              <a:t> bzw. Betriebe erhalten eine Förderung für den Einbau einer PV-Anlage sowie für 1 Jahr ein E-mobil. Einbindung lokaler Wirtschaft z.B. durch Errichtung der PV-Anlagen + Ladestationen durch lokale Betriebe, Finanzierungsangebot der Raiffeisen </a:t>
            </a:r>
            <a:r>
              <a:rPr lang="de-DE" dirty="0" err="1" smtClean="0"/>
              <a:t>Köstendorf</a:t>
            </a:r>
            <a:r>
              <a:rPr lang="de-DE" dirty="0" smtClean="0"/>
              <a:t> für Eigenmittelanteil der PV-Anlagen.</a:t>
            </a:r>
          </a:p>
          <a:p>
            <a:pPr marL="341313" lvl="1">
              <a:spcBef>
                <a:spcPts val="300"/>
              </a:spcBef>
              <a:spcAft>
                <a:spcPts val="300"/>
              </a:spcAft>
              <a:buClr>
                <a:srgbClr val="ED820E"/>
              </a:buClr>
              <a:buFont typeface="Wingdings" pitchFamily="2" charset="2"/>
              <a:buChar char="§"/>
            </a:pPr>
            <a:r>
              <a:rPr lang="de-DE" b="1" dirty="0" smtClean="0"/>
              <a:t>Rolle der Gemeinde: </a:t>
            </a:r>
            <a:r>
              <a:rPr lang="de-DE" dirty="0" smtClean="0"/>
              <a:t>Organisatorische Unterstützung der Projektträger (u.a. Salzburg Netz, Siemens) durch Ansprache der </a:t>
            </a:r>
            <a:r>
              <a:rPr lang="de-DE" dirty="0" err="1" smtClean="0"/>
              <a:t>BürgerInnen</a:t>
            </a:r>
            <a:r>
              <a:rPr lang="de-DE" dirty="0" smtClean="0"/>
              <a:t>, Information, Einbindung von </a:t>
            </a:r>
            <a:r>
              <a:rPr lang="de-DE" dirty="0" err="1" smtClean="0"/>
              <a:t>MultiplikatorInnen</a:t>
            </a:r>
            <a:r>
              <a:rPr lang="de-DE" dirty="0" smtClean="0"/>
              <a:t>. Motivation der Gemeinde: interessantes Angebot für </a:t>
            </a:r>
            <a:r>
              <a:rPr lang="de-DE" dirty="0" err="1" smtClean="0"/>
              <a:t>EinwohnerInnen</a:t>
            </a:r>
            <a:r>
              <a:rPr lang="de-DE" dirty="0" smtClean="0"/>
              <a:t>, Umweltimage stärken, „Energie-Ausflugsziel</a:t>
            </a:r>
            <a:r>
              <a:rPr lang="de-DE" altLang="de-AT" dirty="0" smtClean="0"/>
              <a:t>“</a:t>
            </a:r>
            <a:r>
              <a:rPr lang="de-DE" dirty="0" smtClean="0"/>
              <a:t> werden, Profitieren von Förderung auch für eigene PV-Anlage.</a:t>
            </a:r>
          </a:p>
        </p:txBody>
      </p:sp>
      <p:sp>
        <p:nvSpPr>
          <p:cNvPr id="6" name="Abgerundetes Rechteck 5">
            <a:hlinkClick r:id="rId3" action="ppaction://hlinksldjump"/>
          </p:cNvPr>
          <p:cNvSpPr>
            <a:spLocks noChangeArrowheads="1"/>
          </p:cNvSpPr>
          <p:nvPr/>
        </p:nvSpPr>
        <p:spPr bwMode="auto">
          <a:xfrm>
            <a:off x="6228184" y="6309320"/>
            <a:ext cx="1296144" cy="432048"/>
          </a:xfrm>
          <a:prstGeom prst="roundRect">
            <a:avLst>
              <a:gd name="adj" fmla="val 16667"/>
            </a:avLst>
          </a:prstGeom>
          <a:solidFill>
            <a:srgbClr val="0066C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a:solidFill>
                  <a:srgbClr val="000000"/>
                </a:solidFill>
                <a:latin typeface="Arial" pitchFamily="34" charset="0"/>
                <a:cs typeface="Arial" pitchFamily="34" charset="0"/>
              </a:rPr>
              <a:t>Zur Übersicht</a:t>
            </a:r>
          </a:p>
        </p:txBody>
      </p:sp>
      <p:sp>
        <p:nvSpPr>
          <p:cNvPr id="7" name="Abgerundetes Rechteck 5">
            <a:hlinkClick r:id="rId4"/>
          </p:cNvPr>
          <p:cNvSpPr>
            <a:spLocks noChangeArrowheads="1"/>
          </p:cNvSpPr>
          <p:nvPr/>
        </p:nvSpPr>
        <p:spPr bwMode="auto">
          <a:xfrm>
            <a:off x="7596336" y="6309320"/>
            <a:ext cx="1440160" cy="43204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70000" lnSpcReduction="20000"/>
          </a:bodyPr>
          <a:lstStyle/>
          <a:p>
            <a:pPr algn="ctr">
              <a:defRPr/>
            </a:pPr>
            <a:r>
              <a:rPr lang="de-AT" sz="2200" baseline="0" dirty="0">
                <a:solidFill>
                  <a:srgbClr val="000000"/>
                </a:solidFill>
                <a:latin typeface="+mj-lt"/>
                <a:cs typeface="Arial" pitchFamily="34" charset="0"/>
              </a:rPr>
              <a:t>Zur online Kurz -beschreibung</a:t>
            </a:r>
          </a:p>
        </p:txBody>
      </p:sp>
      <p:sp>
        <p:nvSpPr>
          <p:cNvPr id="8" name="Foliennummernplatzhalter 7"/>
          <p:cNvSpPr>
            <a:spLocks noGrp="1"/>
          </p:cNvSpPr>
          <p:nvPr>
            <p:ph type="sldNum" sz="quarter" idx="4"/>
          </p:nvPr>
        </p:nvSpPr>
        <p:spPr/>
        <p:txBody>
          <a:bodyPr/>
          <a:lstStyle/>
          <a:p>
            <a:fld id="{9CE83237-9A84-4C69-81F8-A0455110BDC7}" type="slidenum">
              <a:rPr lang="de-AT" smtClean="0"/>
              <a:pPr/>
              <a:t>19</a:t>
            </a:fld>
            <a:endParaRPr lang="de-AT"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idx="4294967295"/>
          </p:nvPr>
        </p:nvSpPr>
        <p:spPr>
          <a:xfrm>
            <a:off x="684213" y="260350"/>
            <a:ext cx="7848600" cy="1152525"/>
          </a:xfrm>
        </p:spPr>
        <p:txBody>
          <a:bodyPr/>
          <a:lstStyle/>
          <a:p>
            <a:pPr marL="342900" indent="-342900" eaLnBrk="1" hangingPunct="1"/>
            <a:r>
              <a:rPr lang="de-AT" sz="2400" dirty="0" smtClean="0">
                <a:solidFill>
                  <a:srgbClr val="BD2716"/>
                </a:solidFill>
              </a:rPr>
              <a:t/>
            </a:r>
            <a:br>
              <a:rPr lang="de-AT" sz="2400" dirty="0" smtClean="0">
                <a:solidFill>
                  <a:srgbClr val="BD2716"/>
                </a:solidFill>
              </a:rPr>
            </a:br>
            <a:r>
              <a:rPr lang="de-AT" dirty="0" smtClean="0">
                <a:solidFill>
                  <a:srgbClr val="BD2716"/>
                </a:solidFill>
              </a:rPr>
              <a:t>Was bietet der Kooperationskompass?</a:t>
            </a:r>
            <a:br>
              <a:rPr lang="de-AT" dirty="0" smtClean="0">
                <a:solidFill>
                  <a:srgbClr val="BD2716"/>
                </a:solidFill>
              </a:rPr>
            </a:br>
            <a:endParaRPr lang="de-DE" dirty="0" smtClean="0">
              <a:solidFill>
                <a:srgbClr val="BD2716"/>
              </a:solidFill>
            </a:endParaRPr>
          </a:p>
        </p:txBody>
      </p:sp>
      <p:sp>
        <p:nvSpPr>
          <p:cNvPr id="19458"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a:solidFill>
                <a:srgbClr val="000000"/>
              </a:solidFill>
            </a:endParaRPr>
          </a:p>
        </p:txBody>
      </p:sp>
      <p:sp>
        <p:nvSpPr>
          <p:cNvPr id="19459" name="Rectangle 4"/>
          <p:cNvSpPr>
            <a:spLocks noGrp="1" noChangeArrowheads="1"/>
          </p:cNvSpPr>
          <p:nvPr>
            <p:ph type="body" idx="4294967295"/>
          </p:nvPr>
        </p:nvSpPr>
        <p:spPr>
          <a:xfrm>
            <a:off x="539750" y="1341438"/>
            <a:ext cx="8353425" cy="4463826"/>
          </a:xfrm>
        </p:spPr>
        <p:txBody>
          <a:bodyPr lIns="92075" tIns="46038" rIns="92075" bIns="46038"/>
          <a:lstStyle/>
          <a:p>
            <a:pPr marL="82550" lvl="1" indent="-26988">
              <a:spcBef>
                <a:spcPts val="200"/>
              </a:spcBef>
              <a:spcAft>
                <a:spcPts val="200"/>
              </a:spcAft>
              <a:buClr>
                <a:srgbClr val="ED820E"/>
              </a:buClr>
              <a:buNone/>
            </a:pPr>
            <a:r>
              <a:rPr lang="de-DE" sz="2200" dirty="0" smtClean="0"/>
              <a:t>Der </a:t>
            </a:r>
            <a:r>
              <a:rPr lang="de-DE" sz="2200" b="1" dirty="0" smtClean="0"/>
              <a:t>„Kooperationskompass“ </a:t>
            </a:r>
            <a:r>
              <a:rPr lang="de-DE" sz="2200" dirty="0" smtClean="0"/>
              <a:t>bietet den </a:t>
            </a:r>
            <a:r>
              <a:rPr lang="de-DE" sz="2200" dirty="0" err="1" smtClean="0"/>
              <a:t>NutzerInnen</a:t>
            </a:r>
            <a:r>
              <a:rPr lang="de-DE" sz="2200" dirty="0" smtClean="0"/>
              <a:t>, anhand praktisch umgesetzter Kooperationen, Beispiele für Kommunen und Unternehmen wie Projekte oder Projektideen im Smart Cities Kontext umgesetzt werden können. </a:t>
            </a:r>
          </a:p>
          <a:p>
            <a:pPr marL="82550" lvl="1" indent="-26988">
              <a:spcBef>
                <a:spcPts val="200"/>
              </a:spcBef>
              <a:spcAft>
                <a:spcPts val="200"/>
              </a:spcAft>
              <a:buClr>
                <a:srgbClr val="ED820E"/>
              </a:buClr>
              <a:buNone/>
            </a:pPr>
            <a:endParaRPr lang="de-DE" sz="2200" dirty="0" smtClean="0"/>
          </a:p>
          <a:p>
            <a:pPr marL="82550" lvl="1" indent="-26988">
              <a:spcBef>
                <a:spcPts val="200"/>
              </a:spcBef>
              <a:spcAft>
                <a:spcPts val="200"/>
              </a:spcAft>
              <a:buClr>
                <a:srgbClr val="ED820E"/>
              </a:buClr>
              <a:buNone/>
            </a:pPr>
            <a:r>
              <a:rPr lang="de-DE" sz="2200" dirty="0" smtClean="0"/>
              <a:t>Aufbau</a:t>
            </a:r>
            <a:endParaRPr lang="de-AT" sz="2200" dirty="0" smtClean="0"/>
          </a:p>
          <a:p>
            <a:pPr marL="341313" lvl="1">
              <a:spcBef>
                <a:spcPts val="200"/>
              </a:spcBef>
              <a:spcAft>
                <a:spcPts val="200"/>
              </a:spcAft>
              <a:buClr>
                <a:srgbClr val="ED820E"/>
              </a:buClr>
              <a:buFont typeface="Wingdings" pitchFamily="2" charset="2"/>
              <a:buChar char="§"/>
            </a:pPr>
            <a:r>
              <a:rPr lang="de-AT" sz="2200" dirty="0" smtClean="0"/>
              <a:t>Überblick über realisierte </a:t>
            </a:r>
            <a:r>
              <a:rPr lang="de-AT" sz="2200" b="1" dirty="0" smtClean="0"/>
              <a:t>Kooperationsmodelle</a:t>
            </a:r>
            <a:endParaRPr lang="de-AT" sz="2200" dirty="0" smtClean="0"/>
          </a:p>
          <a:p>
            <a:pPr marL="341313" lvl="1">
              <a:spcBef>
                <a:spcPts val="200"/>
              </a:spcBef>
              <a:spcAft>
                <a:spcPts val="200"/>
              </a:spcAft>
              <a:buClr>
                <a:srgbClr val="ED820E"/>
              </a:buClr>
              <a:buFont typeface="Wingdings" pitchFamily="2" charset="2"/>
              <a:buChar char="§"/>
            </a:pPr>
            <a:r>
              <a:rPr lang="de-AT" sz="2200" dirty="0" smtClean="0"/>
              <a:t>Kategorisierung der </a:t>
            </a:r>
            <a:r>
              <a:rPr lang="de-AT" sz="2200" b="1" dirty="0" smtClean="0"/>
              <a:t>Kooperationsformen</a:t>
            </a:r>
          </a:p>
          <a:p>
            <a:pPr marL="341313" lvl="1">
              <a:spcBef>
                <a:spcPts val="200"/>
              </a:spcBef>
              <a:spcAft>
                <a:spcPts val="200"/>
              </a:spcAft>
              <a:buClr>
                <a:srgbClr val="ED820E"/>
              </a:buClr>
              <a:buFont typeface="Wingdings" pitchFamily="2" charset="2"/>
              <a:buChar char="§"/>
            </a:pPr>
            <a:r>
              <a:rPr lang="de-DE" sz="2200" dirty="0" smtClean="0"/>
              <a:t>Informationen über </a:t>
            </a:r>
            <a:r>
              <a:rPr lang="de-DE" sz="2200" b="1" dirty="0" smtClean="0"/>
              <a:t>Best Practice Beispiele</a:t>
            </a:r>
          </a:p>
          <a:p>
            <a:pPr marL="341313" lvl="1">
              <a:spcBef>
                <a:spcPts val="200"/>
              </a:spcBef>
              <a:spcAft>
                <a:spcPts val="200"/>
              </a:spcAft>
              <a:buClr>
                <a:srgbClr val="ED820E"/>
              </a:buClr>
              <a:buFont typeface="Wingdings" pitchFamily="2" charset="2"/>
              <a:buChar char="§"/>
            </a:pPr>
            <a:r>
              <a:rPr lang="de-DE" sz="2200" dirty="0" smtClean="0"/>
              <a:t>Informationen über </a:t>
            </a:r>
            <a:r>
              <a:rPr lang="de-DE" sz="2200" b="1" dirty="0" smtClean="0"/>
              <a:t>Erfolgsfaktoren</a:t>
            </a:r>
            <a:r>
              <a:rPr lang="de-DE" sz="2200" dirty="0" smtClean="0"/>
              <a:t> und </a:t>
            </a:r>
            <a:r>
              <a:rPr lang="de-DE" sz="2200" b="1" dirty="0" smtClean="0"/>
              <a:t>Hemmnisse</a:t>
            </a:r>
          </a:p>
          <a:p>
            <a:pPr marL="341313" lvl="1">
              <a:spcBef>
                <a:spcPts val="200"/>
              </a:spcBef>
              <a:spcAft>
                <a:spcPts val="200"/>
              </a:spcAft>
              <a:buClr>
                <a:srgbClr val="ED820E"/>
              </a:buClr>
              <a:buFont typeface="Wingdings" pitchFamily="2" charset="2"/>
              <a:buChar char="§"/>
            </a:pPr>
            <a:r>
              <a:rPr lang="de-DE" sz="2200" b="1" dirty="0" smtClean="0"/>
              <a:t>Linksammlung</a:t>
            </a:r>
          </a:p>
          <a:p>
            <a:pPr marL="341313" lvl="1">
              <a:spcBef>
                <a:spcPts val="200"/>
              </a:spcBef>
              <a:spcAft>
                <a:spcPts val="200"/>
              </a:spcAft>
              <a:buClr>
                <a:srgbClr val="ED820E"/>
              </a:buClr>
              <a:buNone/>
            </a:pPr>
            <a:endParaRPr lang="de-DE" sz="2200" b="1" dirty="0" smtClean="0"/>
          </a:p>
          <a:p>
            <a:pPr marL="341313" lvl="1">
              <a:spcBef>
                <a:spcPts val="200"/>
              </a:spcBef>
              <a:spcAft>
                <a:spcPts val="200"/>
              </a:spcAft>
              <a:buClr>
                <a:srgbClr val="ED820E"/>
              </a:buClr>
              <a:buFont typeface="Wingdings" pitchFamily="2" charset="2"/>
              <a:buChar char="§"/>
            </a:pPr>
            <a:endParaRPr lang="de-DE" sz="2200" b="1" dirty="0" smtClean="0"/>
          </a:p>
          <a:p>
            <a:pPr marL="341313" lvl="1">
              <a:spcBef>
                <a:spcPts val="200"/>
              </a:spcBef>
              <a:spcAft>
                <a:spcPts val="200"/>
              </a:spcAft>
              <a:buClr>
                <a:srgbClr val="ED820E"/>
              </a:buClr>
              <a:buFont typeface="Wingdings" pitchFamily="2" charset="2"/>
              <a:buChar char="§"/>
            </a:pPr>
            <a:endParaRPr lang="de-AT" sz="1800" dirty="0" smtClean="0"/>
          </a:p>
        </p:txBody>
      </p:sp>
      <p:sp>
        <p:nvSpPr>
          <p:cNvPr id="5" name="Foliennummernplatzhalter 4"/>
          <p:cNvSpPr>
            <a:spLocks noGrp="1"/>
          </p:cNvSpPr>
          <p:nvPr>
            <p:ph type="sldNum" sz="quarter" idx="4"/>
          </p:nvPr>
        </p:nvSpPr>
        <p:spPr/>
        <p:txBody>
          <a:bodyPr/>
          <a:lstStyle/>
          <a:p>
            <a:fld id="{9CE83237-9A84-4C69-81F8-A0455110BDC7}" type="slidenum">
              <a:rPr lang="de-AT" smtClean="0"/>
              <a:pPr/>
              <a:t>2</a:t>
            </a:fld>
            <a:endParaRPr lang="de-AT"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idx="4294967295"/>
          </p:nvPr>
        </p:nvSpPr>
        <p:spPr>
          <a:xfrm>
            <a:off x="539750" y="404813"/>
            <a:ext cx="7848600" cy="576262"/>
          </a:xfrm>
        </p:spPr>
        <p:txBody>
          <a:bodyPr/>
          <a:lstStyle/>
          <a:p>
            <a:pPr eaLnBrk="1" hangingPunct="1"/>
            <a:r>
              <a:rPr lang="de-AT" smtClean="0">
                <a:solidFill>
                  <a:srgbClr val="BD2716"/>
                </a:solidFill>
              </a:rPr>
              <a:t>Contracting Pool Amstetten</a:t>
            </a:r>
            <a:br>
              <a:rPr lang="de-AT" smtClean="0">
                <a:solidFill>
                  <a:srgbClr val="BD2716"/>
                </a:solidFill>
              </a:rPr>
            </a:br>
            <a:endParaRPr lang="de-DE" smtClean="0">
              <a:solidFill>
                <a:srgbClr val="BD2716"/>
              </a:solidFill>
            </a:endParaRPr>
          </a:p>
        </p:txBody>
      </p:sp>
      <p:sp>
        <p:nvSpPr>
          <p:cNvPr id="58370"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58371" name="Rectangle 4"/>
          <p:cNvSpPr>
            <a:spLocks noGrp="1" noChangeArrowheads="1"/>
          </p:cNvSpPr>
          <p:nvPr>
            <p:ph type="body" idx="4294967295"/>
          </p:nvPr>
        </p:nvSpPr>
        <p:spPr>
          <a:xfrm>
            <a:off x="179388" y="836613"/>
            <a:ext cx="8713787" cy="5327650"/>
          </a:xfrm>
        </p:spPr>
        <p:txBody>
          <a:bodyPr lIns="92075" tIns="46038" rIns="92075" bIns="46038"/>
          <a:lstStyle/>
          <a:p>
            <a:pPr marL="341313" lvl="1">
              <a:spcBef>
                <a:spcPct val="0"/>
              </a:spcBef>
              <a:spcAft>
                <a:spcPts val="600"/>
              </a:spcAft>
              <a:buClr>
                <a:srgbClr val="ED820E"/>
              </a:buClr>
              <a:buFont typeface="Wingdings" pitchFamily="2" charset="2"/>
              <a:buChar char="§"/>
            </a:pPr>
            <a:r>
              <a:rPr lang="de-DE" b="1" smtClean="0"/>
              <a:t>Stichworte: </a:t>
            </a:r>
            <a:r>
              <a:rPr lang="de-DE" smtClean="0"/>
              <a:t>Energieeffizienz, Erneuerbare Energien, Energie-management, Nutzermotivation, Performance contracting/Intracting</a:t>
            </a:r>
          </a:p>
          <a:p>
            <a:pPr marL="341313" lvl="1" algn="just">
              <a:spcBef>
                <a:spcPct val="0"/>
              </a:spcBef>
              <a:spcAft>
                <a:spcPts val="600"/>
              </a:spcAft>
              <a:buClr>
                <a:srgbClr val="ED820E"/>
              </a:buClr>
              <a:buFont typeface="Wingdings" pitchFamily="2" charset="2"/>
              <a:buChar char="§"/>
            </a:pPr>
            <a:r>
              <a:rPr lang="de-DE" b="1" smtClean="0"/>
              <a:t>Inhalt: </a:t>
            </a:r>
            <a:r>
              <a:rPr lang="de-DE" smtClean="0"/>
              <a:t>Für 24 Gebäude (Schulen, Kindergärten, Amtshaus, …) wurde 2004 eine 10-jahres-Vereinbarung über garantierte jährliche Einsparungen von ca. 60.000 € und Investitionen/Maßnahmen (Energiecontrolling, Anlagenmodernisierungen etc.) im Wert von über 600.000 € geschlossen. Die Gemeinde muss diese nicht aus ihrem Budget finanzieren, sondern bezahlt statt der realen laufenden Energiekosten eine fixe Summe an die Auftragnehmer. Bisherige Einsparungen: 18 GWh Wärme und 500 MWh Strom, Ziele übererfüllt. </a:t>
            </a:r>
          </a:p>
          <a:p>
            <a:pPr marL="341313" lvl="1">
              <a:spcBef>
                <a:spcPct val="0"/>
              </a:spcBef>
              <a:spcAft>
                <a:spcPts val="600"/>
              </a:spcAft>
              <a:buClr>
                <a:srgbClr val="ED820E"/>
              </a:buClr>
              <a:buFontTx/>
              <a:buNone/>
            </a:pPr>
            <a:r>
              <a:rPr lang="de-DE" smtClean="0"/>
              <a:t>	Die Pooling-Lösung über mehrere Gebäude reduziert den Aufwand (nur ein Vergabeverfahren) und ermöglicht, dass auch teurere Maßnahmen bei einzelnen Gebäuden durchgeführt werden können, da sie durch günstigere Maßnahmen anderswo kompensiert werden.</a:t>
            </a:r>
            <a:endParaRPr lang="de-DE" b="1" smtClean="0"/>
          </a:p>
          <a:p>
            <a:pPr marL="341313" lvl="1">
              <a:spcBef>
                <a:spcPct val="0"/>
              </a:spcBef>
              <a:spcAft>
                <a:spcPts val="600"/>
              </a:spcAft>
              <a:buClr>
                <a:srgbClr val="ED820E"/>
              </a:buClr>
              <a:buFont typeface="Wingdings" pitchFamily="2" charset="2"/>
              <a:buChar char="§"/>
            </a:pPr>
            <a:r>
              <a:rPr lang="de-DE" b="1" smtClean="0"/>
              <a:t>Rolle der Stadt: </a:t>
            </a:r>
            <a:r>
              <a:rPr lang="de-DE" smtClean="0"/>
              <a:t>Auftraggeberin des Contracting; Umsetzung durch die Stadtwerke unter Einbindung von Siemens als Technologie- und Contractingexperten sowie von regionalen Betrieben für Installationsarbeiten etc. </a:t>
            </a:r>
          </a:p>
        </p:txBody>
      </p:sp>
      <p:sp>
        <p:nvSpPr>
          <p:cNvPr id="5" name="Abgerundetes Rechteck 4">
            <a:hlinkClick r:id="rId3" action="ppaction://hlinksldjump"/>
          </p:cNvPr>
          <p:cNvSpPr>
            <a:spLocks noChangeArrowheads="1"/>
          </p:cNvSpPr>
          <p:nvPr/>
        </p:nvSpPr>
        <p:spPr bwMode="auto">
          <a:xfrm>
            <a:off x="6228184" y="6381328"/>
            <a:ext cx="1296144" cy="432048"/>
          </a:xfrm>
          <a:prstGeom prst="roundRect">
            <a:avLst>
              <a:gd name="adj" fmla="val 16667"/>
            </a:avLst>
          </a:prstGeom>
          <a:solidFill>
            <a:srgbClr val="0066C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a:solidFill>
                  <a:srgbClr val="000000"/>
                </a:solidFill>
                <a:latin typeface="Arial" pitchFamily="34" charset="0"/>
                <a:cs typeface="Arial" pitchFamily="34" charset="0"/>
              </a:rPr>
              <a:t>Zur Übersicht</a:t>
            </a:r>
          </a:p>
        </p:txBody>
      </p:sp>
      <p:sp>
        <p:nvSpPr>
          <p:cNvPr id="6" name="Abgerundetes Rechteck 5"/>
          <p:cNvSpPr>
            <a:spLocks noChangeArrowheads="1"/>
          </p:cNvSpPr>
          <p:nvPr/>
        </p:nvSpPr>
        <p:spPr bwMode="auto">
          <a:xfrm>
            <a:off x="7596336" y="6381328"/>
            <a:ext cx="1440160" cy="43204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70000" lnSpcReduction="20000"/>
          </a:bodyPr>
          <a:lstStyle/>
          <a:p>
            <a:pPr algn="ctr">
              <a:defRPr/>
            </a:pPr>
            <a:r>
              <a:rPr lang="de-AT" sz="2200" baseline="0" dirty="0">
                <a:solidFill>
                  <a:srgbClr val="000000"/>
                </a:solidFill>
                <a:latin typeface="+mj-lt"/>
                <a:cs typeface="Arial" pitchFamily="34" charset="0"/>
              </a:rPr>
              <a:t>Zur online </a:t>
            </a:r>
            <a:r>
              <a:rPr lang="de-AT" sz="2200" baseline="0" dirty="0">
                <a:solidFill>
                  <a:srgbClr val="000000"/>
                </a:solidFill>
                <a:latin typeface="+mj-lt"/>
                <a:cs typeface="Arial" pitchFamily="34" charset="0"/>
                <a:hlinkClick r:id="rId4"/>
              </a:rPr>
              <a:t>Kurz</a:t>
            </a:r>
            <a:r>
              <a:rPr lang="de-AT" sz="2200" baseline="0" dirty="0">
                <a:solidFill>
                  <a:srgbClr val="000000"/>
                </a:solidFill>
                <a:latin typeface="+mj-lt"/>
                <a:cs typeface="Arial" pitchFamily="34" charset="0"/>
              </a:rPr>
              <a:t> -beschreibung</a:t>
            </a:r>
          </a:p>
        </p:txBody>
      </p:sp>
      <p:sp>
        <p:nvSpPr>
          <p:cNvPr id="7" name="Foliennummernplatzhalter 6"/>
          <p:cNvSpPr>
            <a:spLocks noGrp="1"/>
          </p:cNvSpPr>
          <p:nvPr>
            <p:ph type="sldNum" sz="quarter" idx="4"/>
          </p:nvPr>
        </p:nvSpPr>
        <p:spPr/>
        <p:txBody>
          <a:bodyPr/>
          <a:lstStyle/>
          <a:p>
            <a:fld id="{9CE83237-9A84-4C69-81F8-A0455110BDC7}" type="slidenum">
              <a:rPr lang="de-AT" smtClean="0"/>
              <a:pPr/>
              <a:t>20</a:t>
            </a:fld>
            <a:endParaRPr lang="de-AT"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idx="4294967295"/>
          </p:nvPr>
        </p:nvSpPr>
        <p:spPr>
          <a:xfrm>
            <a:off x="539750" y="115888"/>
            <a:ext cx="7848600" cy="863600"/>
          </a:xfrm>
        </p:spPr>
        <p:txBody>
          <a:bodyPr/>
          <a:lstStyle/>
          <a:p>
            <a:pPr eaLnBrk="1" hangingPunct="1"/>
            <a:r>
              <a:rPr lang="de-AT" smtClean="0">
                <a:solidFill>
                  <a:srgbClr val="BD2716"/>
                </a:solidFill>
              </a:rPr>
              <a:t>Lichtcontracting Feldkirch</a:t>
            </a:r>
            <a:endParaRPr lang="de-DE" smtClean="0">
              <a:solidFill>
                <a:srgbClr val="BD2716"/>
              </a:solidFill>
            </a:endParaRPr>
          </a:p>
        </p:txBody>
      </p:sp>
      <p:sp>
        <p:nvSpPr>
          <p:cNvPr id="60418"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60419" name="Rectangle 4"/>
          <p:cNvSpPr>
            <a:spLocks noGrp="1" noChangeArrowheads="1"/>
          </p:cNvSpPr>
          <p:nvPr>
            <p:ph type="body" idx="4294967295"/>
          </p:nvPr>
        </p:nvSpPr>
        <p:spPr>
          <a:xfrm>
            <a:off x="250825" y="908050"/>
            <a:ext cx="8569325" cy="5329238"/>
          </a:xfrm>
        </p:spPr>
        <p:txBody>
          <a:bodyPr lIns="92075" tIns="46038" rIns="92075" bIns="46038"/>
          <a:lstStyle/>
          <a:p>
            <a:pPr marL="341313" lvl="1">
              <a:spcBef>
                <a:spcPct val="0"/>
              </a:spcBef>
              <a:spcAft>
                <a:spcPts val="300"/>
              </a:spcAft>
              <a:buClr>
                <a:srgbClr val="ED820E"/>
              </a:buClr>
              <a:buFont typeface="Wingdings" pitchFamily="2" charset="2"/>
              <a:buChar char="§"/>
            </a:pPr>
            <a:r>
              <a:rPr lang="de-DE" b="1" dirty="0" smtClean="0"/>
              <a:t>Stichworte: </a:t>
            </a:r>
            <a:r>
              <a:rPr lang="de-DE" dirty="0" smtClean="0"/>
              <a:t>Contracting, Energieeffizienz, Beleuchtung</a:t>
            </a:r>
          </a:p>
          <a:p>
            <a:pPr marL="341313" lvl="1">
              <a:spcBef>
                <a:spcPct val="0"/>
              </a:spcBef>
              <a:spcAft>
                <a:spcPts val="300"/>
              </a:spcAft>
              <a:buClr>
                <a:srgbClr val="ED820E"/>
              </a:buClr>
              <a:buFont typeface="Wingdings" pitchFamily="2" charset="2"/>
              <a:buChar char="§"/>
            </a:pPr>
            <a:r>
              <a:rPr lang="de-DE" b="1" dirty="0" smtClean="0"/>
              <a:t>Inhalt:</a:t>
            </a:r>
            <a:r>
              <a:rPr lang="de-DE" dirty="0" smtClean="0"/>
              <a:t> Ausgangssituation: Wartung der öffentlichen Beleuchtung nach Bedarf (kostenaufwändig) durch Stadtwerke Feldkirch im Auftrag der Stadt. Nach Überlegungen zu Gruppenwartung, Austausch der Quecksilberdampflampen auf LED, etc.: Entscheidung für Contracting. Stadtwerke investieren </a:t>
            </a:r>
            <a:r>
              <a:rPr lang="de-DE" dirty="0" smtClean="0">
                <a:sym typeface="Wingdings" pitchFamily="2" charset="2"/>
              </a:rPr>
              <a:t>ca. 1 Mio. € in das Beleuchtungssystem und lukrieren dafür die Differenz in Stromverbrauch und Wartungskosten</a:t>
            </a:r>
            <a:r>
              <a:rPr lang="de-DE" dirty="0" smtClean="0"/>
              <a:t>. Die </a:t>
            </a:r>
            <a:r>
              <a:rPr lang="de-DE" dirty="0" smtClean="0">
                <a:sym typeface="Wingdings" pitchFamily="2" charset="2"/>
              </a:rPr>
              <a:t>Stadt zahlt Stromkosten in bisheriger Höhe plus Instandhaltung pauschaliert in Höhe der letzten 5 Jahre an die Stadtwerke, vermeidet jedoch Zusatzkosten für den Lampentausch. Nach Ende der 15 jährigen Laufzeit ist das Lichtsystem in besserem Zustand als vorher und die Reduktion der Stromkosten um voraussichtlich rund € 70.000 jährlich kommt der Stadt direkt zugute. </a:t>
            </a:r>
          </a:p>
          <a:p>
            <a:pPr marL="341313" lvl="1">
              <a:spcBef>
                <a:spcPct val="0"/>
              </a:spcBef>
              <a:spcAft>
                <a:spcPts val="300"/>
              </a:spcAft>
              <a:buClr>
                <a:srgbClr val="ED820E"/>
              </a:buClr>
              <a:buFont typeface="Wingdings" pitchFamily="2" charset="2"/>
              <a:buChar char="§"/>
            </a:pPr>
            <a:r>
              <a:rPr lang="de-DE" b="1" dirty="0" smtClean="0"/>
              <a:t>Rolle der Stadt: </a:t>
            </a:r>
            <a:r>
              <a:rPr lang="de-DE" dirty="0" smtClean="0"/>
              <a:t>Auftraggeberin des Contracting. </a:t>
            </a:r>
            <a:r>
              <a:rPr lang="de-DE" dirty="0" smtClean="0">
                <a:sym typeface="Wingdings" pitchFamily="2" charset="2"/>
              </a:rPr>
              <a:t>Von eventuellen Gewinnen der Stadtwerke aus dem Contracting profitiert die Stadt aufgrund ihrer Beteiligung anteilig; Bündelung der Aufgaben und Kompetenzen bei den Stadtwerken entlastet</a:t>
            </a:r>
            <a:br>
              <a:rPr lang="de-DE" dirty="0" smtClean="0">
                <a:sym typeface="Wingdings" pitchFamily="2" charset="2"/>
              </a:rPr>
            </a:br>
            <a:r>
              <a:rPr lang="de-DE" dirty="0" smtClean="0">
                <a:sym typeface="Wingdings" pitchFamily="2" charset="2"/>
              </a:rPr>
              <a:t>Magistratsabteilungen.</a:t>
            </a:r>
            <a:endParaRPr lang="de-DE" dirty="0" smtClean="0"/>
          </a:p>
          <a:p>
            <a:pPr marL="341313" lvl="1">
              <a:spcAft>
                <a:spcPts val="475"/>
              </a:spcAft>
              <a:buClr>
                <a:srgbClr val="ED820E"/>
              </a:buClr>
              <a:buFont typeface="Wingdings" pitchFamily="2" charset="2"/>
              <a:buChar char="§"/>
            </a:pPr>
            <a:endParaRPr lang="de-DE" dirty="0" smtClean="0"/>
          </a:p>
        </p:txBody>
      </p:sp>
      <p:sp>
        <p:nvSpPr>
          <p:cNvPr id="5" name="Abgerundetes Rechteck 4">
            <a:hlinkClick r:id="rId3" action="ppaction://hlinksldjump"/>
          </p:cNvPr>
          <p:cNvSpPr>
            <a:spLocks noChangeArrowheads="1"/>
          </p:cNvSpPr>
          <p:nvPr/>
        </p:nvSpPr>
        <p:spPr bwMode="auto">
          <a:xfrm>
            <a:off x="6156176" y="6237312"/>
            <a:ext cx="1296144" cy="432048"/>
          </a:xfrm>
          <a:prstGeom prst="roundRect">
            <a:avLst>
              <a:gd name="adj" fmla="val 16667"/>
            </a:avLst>
          </a:prstGeom>
          <a:solidFill>
            <a:srgbClr val="0066C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a:solidFill>
                  <a:srgbClr val="000000"/>
                </a:solidFill>
                <a:latin typeface="Arial" pitchFamily="34" charset="0"/>
                <a:cs typeface="Arial" pitchFamily="34" charset="0"/>
              </a:rPr>
              <a:t>Zur Übersicht</a:t>
            </a:r>
          </a:p>
        </p:txBody>
      </p:sp>
      <p:sp>
        <p:nvSpPr>
          <p:cNvPr id="6" name="Abgerundetes Rechteck 5">
            <a:hlinkClick r:id="rId4"/>
          </p:cNvPr>
          <p:cNvSpPr>
            <a:spLocks noChangeArrowheads="1"/>
          </p:cNvSpPr>
          <p:nvPr/>
        </p:nvSpPr>
        <p:spPr bwMode="auto">
          <a:xfrm>
            <a:off x="7596336" y="6237312"/>
            <a:ext cx="1440160" cy="43204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70000" lnSpcReduction="20000"/>
          </a:bodyPr>
          <a:lstStyle/>
          <a:p>
            <a:pPr algn="ctr">
              <a:defRPr/>
            </a:pPr>
            <a:r>
              <a:rPr lang="de-AT" sz="2200" baseline="0" dirty="0">
                <a:solidFill>
                  <a:srgbClr val="000000"/>
                </a:solidFill>
                <a:latin typeface="+mj-lt"/>
                <a:cs typeface="Arial" pitchFamily="34" charset="0"/>
              </a:rPr>
              <a:t>Zur online Kurz -beschreibung</a:t>
            </a:r>
          </a:p>
        </p:txBody>
      </p:sp>
      <p:sp>
        <p:nvSpPr>
          <p:cNvPr id="7" name="Foliennummernplatzhalter 6"/>
          <p:cNvSpPr>
            <a:spLocks noGrp="1"/>
          </p:cNvSpPr>
          <p:nvPr>
            <p:ph type="sldNum" sz="quarter" idx="4"/>
          </p:nvPr>
        </p:nvSpPr>
        <p:spPr/>
        <p:txBody>
          <a:bodyPr/>
          <a:lstStyle/>
          <a:p>
            <a:fld id="{9CE83237-9A84-4C69-81F8-A0455110BDC7}" type="slidenum">
              <a:rPr lang="de-AT" smtClean="0"/>
              <a:pPr/>
              <a:t>21</a:t>
            </a:fld>
            <a:endParaRPr lang="de-AT"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idx="4294967295"/>
          </p:nvPr>
        </p:nvSpPr>
        <p:spPr>
          <a:xfrm>
            <a:off x="539750" y="333375"/>
            <a:ext cx="7848600" cy="863600"/>
          </a:xfrm>
        </p:spPr>
        <p:txBody>
          <a:bodyPr/>
          <a:lstStyle/>
          <a:p>
            <a:pPr eaLnBrk="1" hangingPunct="1"/>
            <a:r>
              <a:rPr lang="de-AT" smtClean="0">
                <a:solidFill>
                  <a:srgbClr val="BD2716"/>
                </a:solidFill>
              </a:rPr>
              <a:t>Bürgerbeteiligung Almtaler Sonnenstein</a:t>
            </a:r>
            <a:endParaRPr lang="de-DE" smtClean="0">
              <a:solidFill>
                <a:srgbClr val="BD2716"/>
              </a:solidFill>
            </a:endParaRPr>
          </a:p>
        </p:txBody>
      </p:sp>
      <p:sp>
        <p:nvSpPr>
          <p:cNvPr id="62466"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62467" name="Rectangle 4"/>
          <p:cNvSpPr>
            <a:spLocks noGrp="1" noChangeArrowheads="1"/>
          </p:cNvSpPr>
          <p:nvPr>
            <p:ph type="body" idx="4294967295"/>
          </p:nvPr>
        </p:nvSpPr>
        <p:spPr>
          <a:xfrm>
            <a:off x="250825" y="1268413"/>
            <a:ext cx="8569325" cy="5184775"/>
          </a:xfrm>
        </p:spPr>
        <p:txBody>
          <a:bodyPr lIns="92075" tIns="46038" rIns="92075" bIns="46038"/>
          <a:lstStyle/>
          <a:p>
            <a:pPr marL="341313" lvl="1">
              <a:spcBef>
                <a:spcPct val="0"/>
              </a:spcBef>
              <a:spcAft>
                <a:spcPts val="300"/>
              </a:spcAft>
              <a:buClr>
                <a:srgbClr val="ED820E"/>
              </a:buClr>
              <a:buFont typeface="Wingdings" pitchFamily="2" charset="2"/>
              <a:buChar char="§"/>
            </a:pPr>
            <a:r>
              <a:rPr lang="de-DE" b="1" smtClean="0"/>
              <a:t>Stichworte: </a:t>
            </a:r>
            <a:r>
              <a:rPr lang="de-DE" smtClean="0"/>
              <a:t>Erneuerbare Energien - Solarthermie, Bürgerbeteiligung, Nahwärmenetz</a:t>
            </a:r>
          </a:p>
          <a:p>
            <a:pPr marL="341313" lvl="1">
              <a:spcBef>
                <a:spcPct val="0"/>
              </a:spcBef>
              <a:spcAft>
                <a:spcPts val="300"/>
              </a:spcAft>
              <a:buClr>
                <a:srgbClr val="ED820E"/>
              </a:buClr>
              <a:buFont typeface="Wingdings" pitchFamily="2" charset="2"/>
              <a:buChar char="§"/>
            </a:pPr>
            <a:r>
              <a:rPr lang="de-DE" b="1" smtClean="0"/>
              <a:t>Inhalt: </a:t>
            </a:r>
            <a:r>
              <a:rPr lang="de-DE" smtClean="0"/>
              <a:t>Die K.u.F. Drack GmbH (KFD) errichtet 2 thermische Solaranlagen mit ca. 500 m² Kollektorfläche, die Wärme ins Nahwärmenetz der Almtalwärme GmbH einspeisen. </a:t>
            </a:r>
            <a:r>
              <a:rPr lang="de-AT" smtClean="0"/>
              <a:t>KFD-Kunden können Bausteine @ 500 € erwerben und erhalten dafür 13 Jahre lang eine jährliche Gutschrift von 50 € /Stein auf der Stromrechnung. (Entspricht einer Verzinsung von ca. 4%). Die </a:t>
            </a:r>
            <a:r>
              <a:rPr lang="de-AT" smtClean="0">
                <a:hlinkClick r:id="rId3"/>
              </a:rPr>
              <a:t>Sonnensteine</a:t>
            </a:r>
            <a:r>
              <a:rPr lang="de-AT" smtClean="0"/>
              <a:t> können zurückgegeben werden, das eingesetzte Kapital wird rückerstattet.</a:t>
            </a:r>
            <a:endParaRPr lang="de-DE" smtClean="0"/>
          </a:p>
          <a:p>
            <a:pPr marL="341313" lvl="1">
              <a:spcBef>
                <a:spcPct val="0"/>
              </a:spcBef>
              <a:spcAft>
                <a:spcPts val="300"/>
              </a:spcAft>
              <a:buClr>
                <a:srgbClr val="ED820E"/>
              </a:buClr>
              <a:buFont typeface="Wingdings" pitchFamily="2" charset="2"/>
              <a:buChar char="§"/>
            </a:pPr>
            <a:r>
              <a:rPr lang="de-DE" b="1" smtClean="0"/>
              <a:t>Rolle der Gemeinde: </a:t>
            </a:r>
            <a:r>
              <a:rPr lang="de-DE" smtClean="0"/>
              <a:t>Die Gemeinde</a:t>
            </a:r>
            <a:r>
              <a:rPr lang="de-DE" smtClean="0">
                <a:sym typeface="Wingdings" pitchFamily="2" charset="2"/>
              </a:rPr>
              <a:t> stellt die Dachflächen des </a:t>
            </a:r>
            <a:r>
              <a:rPr lang="de-DE" smtClean="0"/>
              <a:t>Amtshauses der Gemeinde Scharnstein und des neuen Kindergartens zur Verfügung. Durch die Erhöhung des Anteils eingespeister erneuerbarer Energie tut sie einen Schritt zur Erreichung des Ziels „Energieautarkie</a:t>
            </a:r>
            <a:r>
              <a:rPr lang="ja-JP" altLang="de-DE" smtClean="0"/>
              <a:t>“</a:t>
            </a:r>
            <a:r>
              <a:rPr lang="de-DE" altLang="ja-JP" smtClean="0"/>
              <a:t>. </a:t>
            </a:r>
          </a:p>
          <a:p>
            <a:pPr marL="741363" lvl="2">
              <a:spcAft>
                <a:spcPts val="475"/>
              </a:spcAft>
              <a:buClr>
                <a:srgbClr val="ED820E"/>
              </a:buClr>
              <a:buFont typeface="Wingdings" pitchFamily="2" charset="2"/>
              <a:buChar char="§"/>
            </a:pPr>
            <a:endParaRPr lang="de-DE" smtClean="0"/>
          </a:p>
          <a:p>
            <a:pPr marL="341313" lvl="1">
              <a:spcAft>
                <a:spcPts val="475"/>
              </a:spcAft>
              <a:buClr>
                <a:srgbClr val="ED820E"/>
              </a:buClr>
              <a:buFont typeface="Wingdings" pitchFamily="2" charset="2"/>
              <a:buChar char="§"/>
            </a:pPr>
            <a:endParaRPr lang="de-DE" smtClean="0"/>
          </a:p>
        </p:txBody>
      </p:sp>
      <p:sp>
        <p:nvSpPr>
          <p:cNvPr id="5" name="Abgerundetes Rechteck 4">
            <a:hlinkClick r:id="rId4" action="ppaction://hlinksldjump"/>
          </p:cNvPr>
          <p:cNvSpPr>
            <a:spLocks noChangeArrowheads="1"/>
          </p:cNvSpPr>
          <p:nvPr/>
        </p:nvSpPr>
        <p:spPr bwMode="auto">
          <a:xfrm>
            <a:off x="6084168" y="6309320"/>
            <a:ext cx="1296144" cy="432048"/>
          </a:xfrm>
          <a:prstGeom prst="roundRect">
            <a:avLst>
              <a:gd name="adj" fmla="val 16667"/>
            </a:avLst>
          </a:prstGeom>
          <a:solidFill>
            <a:srgbClr val="0066C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a:solidFill>
                  <a:srgbClr val="000000"/>
                </a:solidFill>
                <a:latin typeface="Arial" pitchFamily="34" charset="0"/>
                <a:cs typeface="Arial" pitchFamily="34" charset="0"/>
              </a:rPr>
              <a:t>Zur Übersicht</a:t>
            </a:r>
          </a:p>
        </p:txBody>
      </p:sp>
      <p:sp>
        <p:nvSpPr>
          <p:cNvPr id="6" name="Abgerundetes Rechteck 5">
            <a:hlinkClick r:id="rId5"/>
          </p:cNvPr>
          <p:cNvSpPr>
            <a:spLocks noChangeArrowheads="1"/>
          </p:cNvSpPr>
          <p:nvPr/>
        </p:nvSpPr>
        <p:spPr bwMode="auto">
          <a:xfrm>
            <a:off x="7524328" y="6309320"/>
            <a:ext cx="1440160" cy="43204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70000" lnSpcReduction="20000"/>
          </a:bodyPr>
          <a:lstStyle/>
          <a:p>
            <a:pPr algn="ctr">
              <a:defRPr/>
            </a:pPr>
            <a:r>
              <a:rPr lang="de-AT" sz="2200" baseline="0" dirty="0">
                <a:solidFill>
                  <a:srgbClr val="000000"/>
                </a:solidFill>
                <a:latin typeface="+mj-lt"/>
                <a:cs typeface="Arial" pitchFamily="34" charset="0"/>
              </a:rPr>
              <a:t>Zur online Kurz -beschreibung</a:t>
            </a:r>
          </a:p>
        </p:txBody>
      </p:sp>
      <p:sp>
        <p:nvSpPr>
          <p:cNvPr id="7" name="Foliennummernplatzhalter 6"/>
          <p:cNvSpPr>
            <a:spLocks noGrp="1"/>
          </p:cNvSpPr>
          <p:nvPr>
            <p:ph type="sldNum" sz="quarter" idx="4"/>
          </p:nvPr>
        </p:nvSpPr>
        <p:spPr/>
        <p:txBody>
          <a:bodyPr/>
          <a:lstStyle/>
          <a:p>
            <a:fld id="{9CE83237-9A84-4C69-81F8-A0455110BDC7}" type="slidenum">
              <a:rPr lang="de-AT" smtClean="0"/>
              <a:pPr/>
              <a:t>22</a:t>
            </a:fld>
            <a:endParaRPr lang="de-AT"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idx="4294967295"/>
          </p:nvPr>
        </p:nvSpPr>
        <p:spPr>
          <a:xfrm>
            <a:off x="755848" y="333375"/>
            <a:ext cx="7848600" cy="863600"/>
          </a:xfrm>
        </p:spPr>
        <p:txBody>
          <a:bodyPr/>
          <a:lstStyle/>
          <a:p>
            <a:pPr eaLnBrk="1" hangingPunct="1"/>
            <a:r>
              <a:rPr lang="de-AT" dirty="0" smtClean="0">
                <a:solidFill>
                  <a:srgbClr val="BD2716"/>
                </a:solidFill>
              </a:rPr>
              <a:t>Photovoltaik - Bürgerbeteiligung </a:t>
            </a:r>
            <a:r>
              <a:rPr lang="de-AT" dirty="0" err="1" smtClean="0">
                <a:solidFill>
                  <a:srgbClr val="BD2716"/>
                </a:solidFill>
              </a:rPr>
              <a:t>Pöchlarn</a:t>
            </a:r>
            <a:endParaRPr lang="de-DE" dirty="0" smtClean="0">
              <a:solidFill>
                <a:srgbClr val="BD2716"/>
              </a:solidFill>
            </a:endParaRPr>
          </a:p>
        </p:txBody>
      </p:sp>
      <p:sp>
        <p:nvSpPr>
          <p:cNvPr id="64514"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64515" name="Rectangle 4"/>
          <p:cNvSpPr>
            <a:spLocks noGrp="1" noChangeArrowheads="1"/>
          </p:cNvSpPr>
          <p:nvPr>
            <p:ph type="body" idx="4294967295"/>
          </p:nvPr>
        </p:nvSpPr>
        <p:spPr>
          <a:xfrm>
            <a:off x="250825" y="1052513"/>
            <a:ext cx="8569325" cy="5545137"/>
          </a:xfrm>
        </p:spPr>
        <p:txBody>
          <a:bodyPr lIns="92075" tIns="46038" rIns="92075" bIns="46038"/>
          <a:lstStyle/>
          <a:p>
            <a:pPr marL="341313" lvl="1">
              <a:spcBef>
                <a:spcPct val="0"/>
              </a:spcBef>
              <a:spcAft>
                <a:spcPts val="300"/>
              </a:spcAft>
              <a:buClr>
                <a:srgbClr val="ED820E"/>
              </a:buClr>
              <a:buFont typeface="Wingdings" pitchFamily="2" charset="2"/>
              <a:buChar char="§"/>
            </a:pPr>
            <a:r>
              <a:rPr lang="de-DE" b="1" dirty="0" smtClean="0"/>
              <a:t>Stichworte: </a:t>
            </a:r>
            <a:r>
              <a:rPr lang="de-DE" dirty="0" smtClean="0"/>
              <a:t>Erneuerbare Energien – PV, Bürgerbeteiligung</a:t>
            </a:r>
          </a:p>
          <a:p>
            <a:pPr marL="341313" lvl="1">
              <a:spcBef>
                <a:spcPct val="0"/>
              </a:spcBef>
              <a:spcAft>
                <a:spcPts val="300"/>
              </a:spcAft>
              <a:buClr>
                <a:srgbClr val="ED820E"/>
              </a:buClr>
              <a:buFont typeface="Wingdings" pitchFamily="2" charset="2"/>
              <a:buChar char="§"/>
            </a:pPr>
            <a:r>
              <a:rPr lang="de-DE" b="1" dirty="0" smtClean="0"/>
              <a:t>Inhalt &amp; Rolle der Gemeinde: </a:t>
            </a:r>
            <a:r>
              <a:rPr lang="de-DE" dirty="0" smtClean="0"/>
              <a:t>Die</a:t>
            </a:r>
            <a:r>
              <a:rPr lang="de-DE" b="1" dirty="0" smtClean="0"/>
              <a:t> </a:t>
            </a:r>
            <a:r>
              <a:rPr lang="de-DE" dirty="0" smtClean="0"/>
              <a:t>Gemeinde investierte ca. 55.000 € in eine PV-Anlage, auf dem Dach des neuen Kindergartens. </a:t>
            </a:r>
            <a:r>
              <a:rPr lang="de-AT" dirty="0" smtClean="0"/>
              <a:t>Interessierte BürgerInnen konnten mit der Gemeinde einen Darlehensvertrag über € 500 mit gleichbleibender Rückzahlung von € 50  pro Jahr über die Dauer von 13 Jahren abschließen. (Entspricht 4% Verzinsung)</a:t>
            </a:r>
          </a:p>
          <a:p>
            <a:pPr marL="341313" lvl="1">
              <a:spcBef>
                <a:spcPct val="0"/>
              </a:spcBef>
              <a:spcAft>
                <a:spcPts val="300"/>
              </a:spcAft>
              <a:buClr>
                <a:srgbClr val="ED820E"/>
              </a:buClr>
              <a:buFont typeface="Wingdings" pitchFamily="2" charset="2"/>
              <a:buChar char="§"/>
            </a:pPr>
            <a:r>
              <a:rPr lang="de-DE" b="1" dirty="0" smtClean="0"/>
              <a:t>Hinweis: </a:t>
            </a:r>
            <a:r>
              <a:rPr lang="de-DE" dirty="0" smtClean="0"/>
              <a:t>Vorteil von Darlehensmodellen: fix vereinbarte Konditionen, die den Gemeinden eine sichere Kalkulationsbasis bieten; Nachteil:  hoher Aufwand für Einwerbung und Administration der vielen Kleindarlehen, </a:t>
            </a:r>
            <a:r>
              <a:rPr lang="de-DE" dirty="0" smtClean="0">
                <a:solidFill>
                  <a:srgbClr val="FF0000"/>
                </a:solidFill>
              </a:rPr>
              <a:t>aktuell Rechtsunsicherheit</a:t>
            </a:r>
            <a:r>
              <a:rPr lang="de-DE" dirty="0" smtClean="0"/>
              <a:t>: Beanstandung der Finanzmarktaufsicht, es handle sich bei diesen Modellen um </a:t>
            </a:r>
            <a:r>
              <a:rPr lang="de-DE" dirty="0" err="1" smtClean="0"/>
              <a:t>Einlagegeschäfte</a:t>
            </a:r>
            <a:r>
              <a:rPr lang="de-DE" dirty="0" smtClean="0"/>
              <a:t>, die nur von Banken durchgeführt werden dürfen, und Aufforderung an einige Gemeinden zur Rückabwicklung! </a:t>
            </a:r>
            <a:br>
              <a:rPr lang="de-DE" dirty="0" smtClean="0"/>
            </a:br>
            <a:r>
              <a:rPr lang="de-DE" dirty="0" smtClean="0"/>
              <a:t>Mögliche Alternative: „</a:t>
            </a:r>
            <a:r>
              <a:rPr lang="de-DE" dirty="0" err="1" smtClean="0"/>
              <a:t>Sale</a:t>
            </a:r>
            <a:r>
              <a:rPr lang="de-DE" dirty="0" smtClean="0"/>
              <a:t>-and-lease-back</a:t>
            </a:r>
            <a:r>
              <a:rPr lang="ja-JP" altLang="de-DE" smtClean="0"/>
              <a:t>“</a:t>
            </a:r>
            <a:r>
              <a:rPr lang="de-AT" altLang="ja-JP" dirty="0" smtClean="0"/>
              <a:t>-Modell (</a:t>
            </a:r>
            <a:r>
              <a:rPr lang="de-DE" altLang="ja-JP" dirty="0" smtClean="0"/>
              <a:t>BürgerInnen kaufen Paneele und „vermieten“ an Gemeinde. </a:t>
            </a:r>
          </a:p>
          <a:p>
            <a:endParaRPr lang="de-DE" dirty="0" smtClean="0"/>
          </a:p>
        </p:txBody>
      </p:sp>
      <p:sp>
        <p:nvSpPr>
          <p:cNvPr id="5" name="Abgerundetes Rechteck 5">
            <a:hlinkClick r:id="rId3"/>
          </p:cNvPr>
          <p:cNvSpPr>
            <a:spLocks noChangeArrowheads="1"/>
          </p:cNvSpPr>
          <p:nvPr/>
        </p:nvSpPr>
        <p:spPr bwMode="auto">
          <a:xfrm>
            <a:off x="7596336" y="6309320"/>
            <a:ext cx="1440160" cy="43204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70000" lnSpcReduction="20000"/>
          </a:bodyPr>
          <a:lstStyle/>
          <a:p>
            <a:pPr algn="ctr">
              <a:defRPr/>
            </a:pPr>
            <a:r>
              <a:rPr lang="de-AT" sz="2200" baseline="0" dirty="0">
                <a:solidFill>
                  <a:srgbClr val="000000"/>
                </a:solidFill>
                <a:latin typeface="+mj-lt"/>
                <a:cs typeface="Arial" pitchFamily="34" charset="0"/>
              </a:rPr>
              <a:t>Zur online Kurz -beschreibung</a:t>
            </a:r>
          </a:p>
        </p:txBody>
      </p:sp>
      <p:sp>
        <p:nvSpPr>
          <p:cNvPr id="6" name="Abgerundetes Rechteck 4">
            <a:hlinkClick r:id="rId4" action="ppaction://hlinksldjump"/>
          </p:cNvPr>
          <p:cNvSpPr>
            <a:spLocks noChangeArrowheads="1"/>
          </p:cNvSpPr>
          <p:nvPr/>
        </p:nvSpPr>
        <p:spPr bwMode="auto">
          <a:xfrm>
            <a:off x="6156176" y="6309320"/>
            <a:ext cx="1296144" cy="432048"/>
          </a:xfrm>
          <a:prstGeom prst="roundRect">
            <a:avLst>
              <a:gd name="adj" fmla="val 16667"/>
            </a:avLst>
          </a:prstGeom>
          <a:solidFill>
            <a:srgbClr val="0066C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a:solidFill>
                  <a:srgbClr val="000000"/>
                </a:solidFill>
                <a:latin typeface="Arial" pitchFamily="34" charset="0"/>
                <a:cs typeface="Arial" pitchFamily="34" charset="0"/>
              </a:rPr>
              <a:t>Zur Übersicht</a:t>
            </a:r>
          </a:p>
        </p:txBody>
      </p:sp>
      <p:sp>
        <p:nvSpPr>
          <p:cNvPr id="7" name="Foliennummernplatzhalter 6"/>
          <p:cNvSpPr>
            <a:spLocks noGrp="1"/>
          </p:cNvSpPr>
          <p:nvPr>
            <p:ph type="sldNum" sz="quarter" idx="4"/>
          </p:nvPr>
        </p:nvSpPr>
        <p:spPr/>
        <p:txBody>
          <a:bodyPr/>
          <a:lstStyle/>
          <a:p>
            <a:fld id="{9CE83237-9A84-4C69-81F8-A0455110BDC7}" type="slidenum">
              <a:rPr lang="de-AT" smtClean="0"/>
              <a:pPr/>
              <a:t>23</a:t>
            </a:fld>
            <a:endParaRPr lang="de-AT"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a:solidFill>
                <a:srgbClr val="000000"/>
              </a:solidFill>
            </a:endParaRPr>
          </a:p>
        </p:txBody>
      </p:sp>
      <p:sp>
        <p:nvSpPr>
          <p:cNvPr id="21507" name="Rectangle 4"/>
          <p:cNvSpPr>
            <a:spLocks noGrp="1" noChangeArrowheads="1"/>
          </p:cNvSpPr>
          <p:nvPr>
            <p:ph type="body" idx="4294967295"/>
          </p:nvPr>
        </p:nvSpPr>
        <p:spPr>
          <a:xfrm>
            <a:off x="539750" y="1341438"/>
            <a:ext cx="8353425" cy="4535834"/>
          </a:xfrm>
        </p:spPr>
        <p:txBody>
          <a:bodyPr lIns="92075" tIns="46038" rIns="92075" bIns="46038"/>
          <a:lstStyle/>
          <a:p>
            <a:pPr marL="82550" lvl="1" indent="-26988">
              <a:spcBef>
                <a:spcPts val="200"/>
              </a:spcBef>
              <a:spcAft>
                <a:spcPts val="200"/>
              </a:spcAft>
              <a:buClr>
                <a:srgbClr val="ED820E"/>
              </a:buClr>
              <a:buNone/>
            </a:pPr>
            <a:r>
              <a:rPr lang="de-DE" sz="2200" dirty="0" smtClean="0"/>
              <a:t>Der </a:t>
            </a:r>
            <a:r>
              <a:rPr lang="de-DE" sz="2200" b="1" dirty="0" smtClean="0"/>
              <a:t>„Kooperationskompass“ </a:t>
            </a:r>
            <a:r>
              <a:rPr lang="de-DE" sz="2200" dirty="0" smtClean="0"/>
              <a:t>bietet den </a:t>
            </a:r>
            <a:r>
              <a:rPr lang="de-DE" sz="2200" dirty="0" err="1" smtClean="0"/>
              <a:t>NutzerInnen</a:t>
            </a:r>
            <a:r>
              <a:rPr lang="de-DE" sz="2200" dirty="0" smtClean="0"/>
              <a:t> die Möglichkeit eigene Projekte und Projektideen zu „verorten“, d.h. ein passendes Kooperationsmodell zu finden und ähnliche, bereits umgesetzte oder laufende Kooperationen als Informations- oder Kontaktquelle nutzen zu können.</a:t>
            </a:r>
          </a:p>
          <a:p>
            <a:pPr marL="341313" lvl="1">
              <a:spcBef>
                <a:spcPts val="200"/>
              </a:spcBef>
              <a:spcAft>
                <a:spcPts val="200"/>
              </a:spcAft>
              <a:buClr>
                <a:srgbClr val="ED820E"/>
              </a:buClr>
              <a:buNone/>
            </a:pPr>
            <a:endParaRPr lang="de-AT" sz="2200" dirty="0" smtClean="0"/>
          </a:p>
          <a:p>
            <a:pPr marL="341313" lvl="1">
              <a:spcBef>
                <a:spcPts val="200"/>
              </a:spcBef>
              <a:spcAft>
                <a:spcPts val="200"/>
              </a:spcAft>
              <a:buClr>
                <a:srgbClr val="ED820E"/>
              </a:buClr>
              <a:buFont typeface="Wingdings" pitchFamily="2" charset="2"/>
              <a:buChar char="§"/>
            </a:pPr>
            <a:r>
              <a:rPr lang="de-AT" sz="2200" dirty="0" smtClean="0"/>
              <a:t>Die Praxisbeispiele der Kooperationen sind in Kurz- bzw. Detailbeschreibungen dargestellt.</a:t>
            </a:r>
          </a:p>
          <a:p>
            <a:pPr marL="341313" lvl="1">
              <a:spcBef>
                <a:spcPts val="200"/>
              </a:spcBef>
              <a:spcAft>
                <a:spcPts val="200"/>
              </a:spcAft>
              <a:buClr>
                <a:srgbClr val="ED820E"/>
              </a:buClr>
              <a:buFont typeface="Wingdings" pitchFamily="2" charset="2"/>
              <a:buChar char="§"/>
            </a:pPr>
            <a:r>
              <a:rPr lang="de-DE" sz="2200" dirty="0" smtClean="0"/>
              <a:t>Die Praxisbeispiele enthalten auch Informationen über den Ablauf und die Erfolgsfaktoren für das Projekt. Außerdem kommen</a:t>
            </a:r>
            <a:r>
              <a:rPr lang="de-AT" sz="2200" dirty="0" smtClean="0"/>
              <a:t> </a:t>
            </a:r>
            <a:r>
              <a:rPr lang="de-AT" sz="2200" dirty="0" err="1" smtClean="0"/>
              <a:t>ProtagonistInnen</a:t>
            </a:r>
            <a:r>
              <a:rPr lang="de-AT" sz="2200" dirty="0" smtClean="0"/>
              <a:t> des Projektes mit persönlichen Statements zu Wort.</a:t>
            </a:r>
            <a:endParaRPr lang="de-AT" sz="2200" b="1" dirty="0" smtClean="0"/>
          </a:p>
        </p:txBody>
      </p:sp>
      <p:sp>
        <p:nvSpPr>
          <p:cNvPr id="6" name="Rectangle 2"/>
          <p:cNvSpPr txBox="1">
            <a:spLocks noChangeArrowheads="1"/>
          </p:cNvSpPr>
          <p:nvPr/>
        </p:nvSpPr>
        <p:spPr bwMode="auto">
          <a:xfrm>
            <a:off x="684213" y="260350"/>
            <a:ext cx="7848600" cy="11525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342900" marR="0" lvl="0" indent="-342900" algn="ctr" defTabSz="914400" rtl="0" eaLnBrk="1" fontAlgn="base" latinLnBrk="0" hangingPunct="1">
              <a:lnSpc>
                <a:spcPct val="100000"/>
              </a:lnSpc>
              <a:spcBef>
                <a:spcPct val="0"/>
              </a:spcBef>
              <a:spcAft>
                <a:spcPct val="0"/>
              </a:spcAft>
              <a:buClrTx/>
              <a:buSzTx/>
              <a:buFontTx/>
              <a:buNone/>
              <a:tabLst/>
              <a:defRPr/>
            </a:pPr>
            <a:r>
              <a:rPr kumimoji="0" lang="de-AT" sz="2400" b="1" i="0" u="none" strike="noStrike" kern="0" cap="none" spc="0" normalizeH="0" baseline="0" noProof="0" dirty="0" smtClean="0">
                <a:ln>
                  <a:noFill/>
                </a:ln>
                <a:solidFill>
                  <a:srgbClr val="BD2716"/>
                </a:solidFill>
                <a:effectLst/>
                <a:uLnTx/>
                <a:uFillTx/>
                <a:latin typeface="+mj-lt"/>
                <a:ea typeface="MS PGothic" pitchFamily="34" charset="-128"/>
                <a:cs typeface="MS PGothic" charset="0"/>
              </a:rPr>
              <a:t/>
            </a:r>
            <a:br>
              <a:rPr kumimoji="0" lang="de-AT" sz="2400" b="1" i="0" u="none" strike="noStrike" kern="0" cap="none" spc="0" normalizeH="0" baseline="0" noProof="0" dirty="0" smtClean="0">
                <a:ln>
                  <a:noFill/>
                </a:ln>
                <a:solidFill>
                  <a:srgbClr val="BD2716"/>
                </a:solidFill>
                <a:effectLst/>
                <a:uLnTx/>
                <a:uFillTx/>
                <a:latin typeface="+mj-lt"/>
                <a:ea typeface="MS PGothic" pitchFamily="34" charset="-128"/>
                <a:cs typeface="MS PGothic" charset="0"/>
              </a:rPr>
            </a:br>
            <a:r>
              <a:rPr kumimoji="0" lang="de-AT" sz="2800" b="1" i="0" u="none" strike="noStrike" kern="0" cap="none" spc="0" normalizeH="0" baseline="0" noProof="0" dirty="0" smtClean="0">
                <a:ln>
                  <a:noFill/>
                </a:ln>
                <a:solidFill>
                  <a:srgbClr val="BD2716"/>
                </a:solidFill>
                <a:effectLst/>
                <a:uLnTx/>
                <a:uFillTx/>
                <a:latin typeface="+mj-lt"/>
                <a:ea typeface="MS PGothic" pitchFamily="34" charset="-128"/>
                <a:cs typeface="MS PGothic" charset="0"/>
              </a:rPr>
              <a:t>Was bietet der Kooperationskompass?</a:t>
            </a:r>
            <a:br>
              <a:rPr kumimoji="0" lang="de-AT" sz="2800" b="1" i="0" u="none" strike="noStrike" kern="0" cap="none" spc="0" normalizeH="0" baseline="0" noProof="0" dirty="0" smtClean="0">
                <a:ln>
                  <a:noFill/>
                </a:ln>
                <a:solidFill>
                  <a:srgbClr val="BD2716"/>
                </a:solidFill>
                <a:effectLst/>
                <a:uLnTx/>
                <a:uFillTx/>
                <a:latin typeface="+mj-lt"/>
                <a:ea typeface="MS PGothic" pitchFamily="34" charset="-128"/>
                <a:cs typeface="MS PGothic" charset="0"/>
              </a:rPr>
            </a:br>
            <a:endParaRPr kumimoji="0" lang="de-DE" sz="2800" b="1" i="0" u="none" strike="noStrike" kern="0" cap="none" spc="0" normalizeH="0" baseline="0" noProof="0" dirty="0" smtClean="0">
              <a:ln>
                <a:noFill/>
              </a:ln>
              <a:solidFill>
                <a:srgbClr val="BD2716"/>
              </a:solidFill>
              <a:effectLst/>
              <a:uLnTx/>
              <a:uFillTx/>
              <a:latin typeface="+mj-lt"/>
              <a:ea typeface="MS PGothic" pitchFamily="34" charset="-128"/>
              <a:cs typeface="MS PGothic" charset="0"/>
            </a:endParaRPr>
          </a:p>
        </p:txBody>
      </p:sp>
      <p:sp>
        <p:nvSpPr>
          <p:cNvPr id="5" name="Foliennummernplatzhalter 4"/>
          <p:cNvSpPr>
            <a:spLocks noGrp="1"/>
          </p:cNvSpPr>
          <p:nvPr>
            <p:ph type="sldNum" sz="quarter" idx="4"/>
          </p:nvPr>
        </p:nvSpPr>
        <p:spPr/>
        <p:txBody>
          <a:bodyPr/>
          <a:lstStyle/>
          <a:p>
            <a:fld id="{9CE83237-9A84-4C69-81F8-A0455110BDC7}" type="slidenum">
              <a:rPr lang="de-AT" smtClean="0"/>
              <a:pPr/>
              <a:t>3</a:t>
            </a:fld>
            <a:endParaRPr lang="de-AT"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3" name="Gruppieren 40"/>
          <p:cNvGrpSpPr>
            <a:grpSpLocks/>
          </p:cNvGrpSpPr>
          <p:nvPr/>
        </p:nvGrpSpPr>
        <p:grpSpPr bwMode="auto">
          <a:xfrm>
            <a:off x="3276600" y="5516563"/>
            <a:ext cx="2482850" cy="1154112"/>
            <a:chOff x="9828584" y="1340768"/>
            <a:chExt cx="2482850" cy="1152838"/>
          </a:xfrm>
        </p:grpSpPr>
        <p:sp>
          <p:nvSpPr>
            <p:cNvPr id="42021" name="Abgerundetes Rechteck 5"/>
            <p:cNvSpPr>
              <a:spLocks noChangeArrowheads="1"/>
            </p:cNvSpPr>
            <p:nvPr/>
          </p:nvSpPr>
          <p:spPr bwMode="auto">
            <a:xfrm>
              <a:off x="9828584" y="1340768"/>
              <a:ext cx="2482850" cy="1151253"/>
            </a:xfrm>
            <a:prstGeom prst="roundRect">
              <a:avLst>
                <a:gd name="adj" fmla="val 16667"/>
              </a:avLst>
            </a:prstGeom>
            <a:solidFill>
              <a:schemeClr val="bg1"/>
            </a:solidFill>
            <a:ln w="9525">
              <a:solidFill>
                <a:schemeClr val="tx1"/>
              </a:solidFill>
              <a:round/>
              <a:headEnd/>
              <a:tailEnd/>
            </a:ln>
          </p:spPr>
          <p:txBody>
            <a:bodyPr lIns="36000" tIns="0" rIns="36000" bIns="0" anchor="ctr"/>
            <a:lstStyle/>
            <a:p>
              <a:pPr algn="ctr">
                <a:defRPr/>
              </a:pPr>
              <a:endParaRPr lang="de-AT" sz="2200" baseline="0">
                <a:solidFill>
                  <a:srgbClr val="000000"/>
                </a:solidFill>
                <a:latin typeface="+mj-lt"/>
                <a:cs typeface="Arial" pitchFamily="34" charset="0"/>
              </a:endParaRPr>
            </a:p>
          </p:txBody>
        </p:sp>
        <p:pic>
          <p:nvPicPr>
            <p:cNvPr id="23589" name="Grafik 38" descr="Bildumwälz.jpg"/>
            <p:cNvPicPr>
              <a:picLocks noChangeAspect="1"/>
            </p:cNvPicPr>
            <p:nvPr/>
          </p:nvPicPr>
          <p:blipFill>
            <a:blip r:embed="rId3" cstate="print"/>
            <a:srcRect/>
            <a:stretch>
              <a:fillRect/>
            </a:stretch>
          </p:blipFill>
          <p:spPr bwMode="auto">
            <a:xfrm>
              <a:off x="10692680" y="1340768"/>
              <a:ext cx="1394979" cy="1152128"/>
            </a:xfrm>
            <a:prstGeom prst="rect">
              <a:avLst/>
            </a:prstGeom>
            <a:noFill/>
            <a:ln w="9525">
              <a:noFill/>
              <a:miter lim="800000"/>
              <a:headEnd/>
              <a:tailEnd/>
            </a:ln>
          </p:spPr>
        </p:pic>
        <p:pic>
          <p:nvPicPr>
            <p:cNvPr id="23590" name="Grafik 39" descr="energieeffizienzklasse.jpg"/>
            <p:cNvPicPr>
              <a:picLocks noChangeAspect="1"/>
            </p:cNvPicPr>
            <p:nvPr/>
          </p:nvPicPr>
          <p:blipFill>
            <a:blip r:embed="rId4" cstate="print"/>
            <a:srcRect/>
            <a:stretch>
              <a:fillRect/>
            </a:stretch>
          </p:blipFill>
          <p:spPr bwMode="auto">
            <a:xfrm>
              <a:off x="10044608" y="1340768"/>
              <a:ext cx="936104" cy="1152838"/>
            </a:xfrm>
            <a:prstGeom prst="rect">
              <a:avLst/>
            </a:prstGeom>
            <a:noFill/>
            <a:ln w="9525">
              <a:noFill/>
              <a:miter lim="800000"/>
              <a:headEnd/>
              <a:tailEnd/>
            </a:ln>
          </p:spPr>
        </p:pic>
      </p:grpSp>
      <p:grpSp>
        <p:nvGrpSpPr>
          <p:cNvPr id="23554" name="Gruppieren 36"/>
          <p:cNvGrpSpPr>
            <a:grpSpLocks/>
          </p:cNvGrpSpPr>
          <p:nvPr/>
        </p:nvGrpSpPr>
        <p:grpSpPr bwMode="auto">
          <a:xfrm>
            <a:off x="6156325" y="2781300"/>
            <a:ext cx="2482850" cy="1150938"/>
            <a:chOff x="6156325" y="2780928"/>
            <a:chExt cx="2482850" cy="1152103"/>
          </a:xfrm>
        </p:grpSpPr>
        <p:sp>
          <p:nvSpPr>
            <p:cNvPr id="42019" name="Abgerundetes Rechteck 5"/>
            <p:cNvSpPr>
              <a:spLocks noChangeArrowheads="1"/>
            </p:cNvSpPr>
            <p:nvPr/>
          </p:nvSpPr>
          <p:spPr bwMode="auto">
            <a:xfrm>
              <a:off x="6156325" y="2780928"/>
              <a:ext cx="2482850" cy="1150513"/>
            </a:xfrm>
            <a:prstGeom prst="roundRect">
              <a:avLst>
                <a:gd name="adj" fmla="val 16667"/>
              </a:avLst>
            </a:prstGeom>
            <a:solidFill>
              <a:schemeClr val="bg1"/>
            </a:solidFill>
            <a:ln w="9525">
              <a:solidFill>
                <a:schemeClr val="tx1"/>
              </a:solidFill>
              <a:round/>
              <a:headEnd/>
              <a:tailEnd/>
            </a:ln>
          </p:spPr>
          <p:txBody>
            <a:bodyPr lIns="36000" tIns="0" rIns="36000" bIns="0" anchor="ctr"/>
            <a:lstStyle/>
            <a:p>
              <a:pPr algn="ctr">
                <a:defRPr/>
              </a:pPr>
              <a:endParaRPr lang="de-AT" sz="2200" baseline="0">
                <a:solidFill>
                  <a:srgbClr val="000000"/>
                </a:solidFill>
                <a:latin typeface="+mj-lt"/>
                <a:cs typeface="Arial" pitchFamily="34" charset="0"/>
              </a:endParaRPr>
            </a:p>
          </p:txBody>
        </p:sp>
        <p:pic>
          <p:nvPicPr>
            <p:cNvPr id="23587" name="Grafik 26" descr="044_Citybike-foto.jpg"/>
            <p:cNvPicPr>
              <a:picLocks noChangeAspect="1"/>
            </p:cNvPicPr>
            <p:nvPr/>
          </p:nvPicPr>
          <p:blipFill>
            <a:blip r:embed="rId5" cstate="print"/>
            <a:srcRect/>
            <a:stretch>
              <a:fillRect/>
            </a:stretch>
          </p:blipFill>
          <p:spPr bwMode="auto">
            <a:xfrm>
              <a:off x="6563220" y="2780928"/>
              <a:ext cx="1732523" cy="1152103"/>
            </a:xfrm>
            <a:prstGeom prst="rect">
              <a:avLst/>
            </a:prstGeom>
            <a:noFill/>
            <a:ln w="9525">
              <a:noFill/>
              <a:miter lim="800000"/>
              <a:headEnd/>
              <a:tailEnd/>
            </a:ln>
          </p:spPr>
        </p:pic>
      </p:grpSp>
      <p:sp>
        <p:nvSpPr>
          <p:cNvPr id="50183" name="Abgerundetes Rechteck 5"/>
          <p:cNvSpPr>
            <a:spLocks noChangeArrowheads="1"/>
          </p:cNvSpPr>
          <p:nvPr/>
        </p:nvSpPr>
        <p:spPr bwMode="auto">
          <a:xfrm>
            <a:off x="6156325" y="2781300"/>
            <a:ext cx="2482850" cy="1152525"/>
          </a:xfrm>
          <a:prstGeom prst="roundRect">
            <a:avLst>
              <a:gd name="adj" fmla="val 16667"/>
            </a:avLst>
          </a:prstGeom>
          <a:solidFill>
            <a:srgbClr val="ED880E"/>
          </a:solidFill>
          <a:ln w="9525">
            <a:noFill/>
            <a:round/>
            <a:headEnd/>
            <a:tailEnd/>
          </a:ln>
        </p:spPr>
        <p:txBody>
          <a:bodyPr lIns="36000" tIns="0" rIns="36000" bIns="0" anchor="ctr"/>
          <a:lstStyle/>
          <a:p>
            <a:pPr algn="ctr"/>
            <a:r>
              <a:rPr lang="de-AT" sz="2200" baseline="0">
                <a:solidFill>
                  <a:srgbClr val="000000"/>
                </a:solidFill>
                <a:latin typeface="Arial" pitchFamily="34" charset="0"/>
                <a:cs typeface="Arial" pitchFamily="34" charset="0"/>
              </a:rPr>
              <a:t>Smart City-Infrastruktur als Werbefläche</a:t>
            </a:r>
          </a:p>
        </p:txBody>
      </p:sp>
      <p:grpSp>
        <p:nvGrpSpPr>
          <p:cNvPr id="23556" name="Gruppieren 35"/>
          <p:cNvGrpSpPr>
            <a:grpSpLocks/>
          </p:cNvGrpSpPr>
          <p:nvPr/>
        </p:nvGrpSpPr>
        <p:grpSpPr bwMode="auto">
          <a:xfrm>
            <a:off x="468313" y="5516563"/>
            <a:ext cx="2482850" cy="1152525"/>
            <a:chOff x="9468544" y="4005064"/>
            <a:chExt cx="2482850" cy="1152128"/>
          </a:xfrm>
        </p:grpSpPr>
        <p:sp>
          <p:nvSpPr>
            <p:cNvPr id="42017" name="Abgerundetes Rechteck 5"/>
            <p:cNvSpPr>
              <a:spLocks noChangeArrowheads="1"/>
            </p:cNvSpPr>
            <p:nvPr/>
          </p:nvSpPr>
          <p:spPr bwMode="auto">
            <a:xfrm>
              <a:off x="9468544" y="4005064"/>
              <a:ext cx="2482850" cy="1150541"/>
            </a:xfrm>
            <a:prstGeom prst="roundRect">
              <a:avLst>
                <a:gd name="adj" fmla="val 16667"/>
              </a:avLst>
            </a:prstGeom>
            <a:solidFill>
              <a:schemeClr val="bg1"/>
            </a:solidFill>
            <a:ln w="9525">
              <a:solidFill>
                <a:schemeClr val="tx1"/>
              </a:solidFill>
              <a:round/>
              <a:headEnd/>
              <a:tailEnd/>
            </a:ln>
          </p:spPr>
          <p:txBody>
            <a:bodyPr lIns="36000" tIns="0" rIns="36000" bIns="0" anchor="ctr"/>
            <a:lstStyle/>
            <a:p>
              <a:pPr algn="ctr">
                <a:defRPr/>
              </a:pPr>
              <a:endParaRPr lang="de-AT" sz="2200" baseline="0">
                <a:solidFill>
                  <a:srgbClr val="000000"/>
                </a:solidFill>
                <a:latin typeface="+mj-lt"/>
                <a:cs typeface="Arial" pitchFamily="34" charset="0"/>
              </a:endParaRPr>
            </a:p>
          </p:txBody>
        </p:sp>
        <p:pic>
          <p:nvPicPr>
            <p:cNvPr id="23585" name="Grafik 33" descr="103_Köstendorf_Fotoonline.jpg"/>
            <p:cNvPicPr>
              <a:picLocks noChangeAspect="1"/>
            </p:cNvPicPr>
            <p:nvPr/>
          </p:nvPicPr>
          <p:blipFill>
            <a:blip r:embed="rId6" cstate="print"/>
            <a:srcRect/>
            <a:stretch>
              <a:fillRect/>
            </a:stretch>
          </p:blipFill>
          <p:spPr bwMode="auto">
            <a:xfrm>
              <a:off x="9756576" y="4005064"/>
              <a:ext cx="1892782" cy="1152128"/>
            </a:xfrm>
            <a:prstGeom prst="rect">
              <a:avLst/>
            </a:prstGeom>
            <a:noFill/>
            <a:ln w="9525">
              <a:noFill/>
              <a:miter lim="800000"/>
              <a:headEnd/>
              <a:tailEnd/>
            </a:ln>
          </p:spPr>
        </p:pic>
      </p:grpSp>
      <p:grpSp>
        <p:nvGrpSpPr>
          <p:cNvPr id="23557" name="Gruppieren 32"/>
          <p:cNvGrpSpPr>
            <a:grpSpLocks/>
          </p:cNvGrpSpPr>
          <p:nvPr/>
        </p:nvGrpSpPr>
        <p:grpSpPr bwMode="auto">
          <a:xfrm>
            <a:off x="3276600" y="4149725"/>
            <a:ext cx="2482850" cy="1150938"/>
            <a:chOff x="3275856" y="4149080"/>
            <a:chExt cx="2482850" cy="1152128"/>
          </a:xfrm>
        </p:grpSpPr>
        <p:sp>
          <p:nvSpPr>
            <p:cNvPr id="42015" name="Abgerundetes Rechteck 5"/>
            <p:cNvSpPr>
              <a:spLocks noChangeArrowheads="1"/>
            </p:cNvSpPr>
            <p:nvPr/>
          </p:nvSpPr>
          <p:spPr bwMode="auto">
            <a:xfrm>
              <a:off x="3275856" y="4149080"/>
              <a:ext cx="2482850" cy="1150538"/>
            </a:xfrm>
            <a:prstGeom prst="roundRect">
              <a:avLst>
                <a:gd name="adj" fmla="val 16667"/>
              </a:avLst>
            </a:prstGeom>
            <a:solidFill>
              <a:schemeClr val="bg1"/>
            </a:solidFill>
            <a:ln w="9525">
              <a:solidFill>
                <a:schemeClr val="tx1"/>
              </a:solidFill>
              <a:round/>
              <a:headEnd/>
              <a:tailEnd/>
            </a:ln>
          </p:spPr>
          <p:txBody>
            <a:bodyPr lIns="36000" tIns="0" rIns="36000" bIns="0" anchor="ctr"/>
            <a:lstStyle/>
            <a:p>
              <a:pPr algn="ctr">
                <a:defRPr/>
              </a:pPr>
              <a:endParaRPr lang="de-AT" sz="2200" baseline="0">
                <a:solidFill>
                  <a:srgbClr val="000000"/>
                </a:solidFill>
                <a:latin typeface="+mj-lt"/>
                <a:cs typeface="Arial" pitchFamily="34" charset="0"/>
              </a:endParaRPr>
            </a:p>
          </p:txBody>
        </p:sp>
        <p:pic>
          <p:nvPicPr>
            <p:cNvPr id="23583" name="Picture 31"/>
            <p:cNvPicPr>
              <a:picLocks noChangeAspect="1" noChangeArrowheads="1"/>
            </p:cNvPicPr>
            <p:nvPr/>
          </p:nvPicPr>
          <p:blipFill>
            <a:blip r:embed="rId7" cstate="print"/>
            <a:srcRect/>
            <a:stretch>
              <a:fillRect/>
            </a:stretch>
          </p:blipFill>
          <p:spPr bwMode="auto">
            <a:xfrm>
              <a:off x="3415362" y="4165045"/>
              <a:ext cx="2236758" cy="1136163"/>
            </a:xfrm>
            <a:prstGeom prst="rect">
              <a:avLst/>
            </a:prstGeom>
            <a:noFill/>
            <a:ln w="9525">
              <a:noFill/>
              <a:miter lim="800000"/>
              <a:headEnd/>
              <a:tailEnd/>
            </a:ln>
          </p:spPr>
        </p:pic>
      </p:grpSp>
      <p:sp>
        <p:nvSpPr>
          <p:cNvPr id="37898" name="Abgerundetes Rechteck 5"/>
          <p:cNvSpPr>
            <a:spLocks noChangeArrowheads="1"/>
          </p:cNvSpPr>
          <p:nvPr/>
        </p:nvSpPr>
        <p:spPr bwMode="auto">
          <a:xfrm>
            <a:off x="3276600" y="4149725"/>
            <a:ext cx="2482850" cy="1152525"/>
          </a:xfrm>
          <a:prstGeom prst="roundRect">
            <a:avLst>
              <a:gd name="adj" fmla="val 16667"/>
            </a:avLst>
          </a:prstGeom>
          <a:solidFill>
            <a:srgbClr val="ED880E"/>
          </a:solidFill>
          <a:ln w="9525">
            <a:noFill/>
            <a:round/>
            <a:headEnd/>
            <a:tailEnd/>
          </a:ln>
        </p:spPr>
        <p:txBody>
          <a:bodyPr lIns="36000" tIns="0" rIns="36000" bIns="0" anchor="ctr"/>
          <a:lstStyle/>
          <a:p>
            <a:pPr algn="ctr">
              <a:defRPr/>
            </a:pPr>
            <a:r>
              <a:rPr lang="de-AT" sz="2200" baseline="0" dirty="0">
                <a:solidFill>
                  <a:srgbClr val="000000"/>
                </a:solidFill>
                <a:latin typeface="+mj-lt"/>
                <a:cs typeface="Arial" pitchFamily="34" charset="0"/>
              </a:rPr>
              <a:t>Planungsvorgabe/ </a:t>
            </a:r>
            <a:r>
              <a:rPr lang="de-AT" sz="2200" baseline="0" dirty="0" err="1">
                <a:solidFill>
                  <a:srgbClr val="000000"/>
                </a:solidFill>
                <a:latin typeface="+mj-lt"/>
                <a:cs typeface="Arial" pitchFamily="34" charset="0"/>
              </a:rPr>
              <a:t>Win-Win</a:t>
            </a:r>
            <a:r>
              <a:rPr lang="de-AT" sz="2200" baseline="0" dirty="0">
                <a:solidFill>
                  <a:srgbClr val="000000"/>
                </a:solidFill>
                <a:latin typeface="+mj-lt"/>
                <a:cs typeface="Arial" pitchFamily="34" charset="0"/>
              </a:rPr>
              <a:t> Vereinbarungen </a:t>
            </a:r>
          </a:p>
        </p:txBody>
      </p:sp>
      <p:grpSp>
        <p:nvGrpSpPr>
          <p:cNvPr id="23559" name="Gruppieren 34"/>
          <p:cNvGrpSpPr>
            <a:grpSpLocks/>
          </p:cNvGrpSpPr>
          <p:nvPr/>
        </p:nvGrpSpPr>
        <p:grpSpPr bwMode="auto">
          <a:xfrm>
            <a:off x="3276600" y="1484313"/>
            <a:ext cx="2482850" cy="1152525"/>
            <a:chOff x="4004320" y="116632"/>
            <a:chExt cx="2482850" cy="1152128"/>
          </a:xfrm>
        </p:grpSpPr>
        <p:sp>
          <p:nvSpPr>
            <p:cNvPr id="42013" name="Abgerundetes Rechteck 5"/>
            <p:cNvSpPr>
              <a:spLocks noChangeArrowheads="1"/>
            </p:cNvSpPr>
            <p:nvPr/>
          </p:nvSpPr>
          <p:spPr bwMode="auto">
            <a:xfrm>
              <a:off x="4004320" y="116632"/>
              <a:ext cx="2482850" cy="1150541"/>
            </a:xfrm>
            <a:prstGeom prst="roundRect">
              <a:avLst>
                <a:gd name="adj" fmla="val 16667"/>
              </a:avLst>
            </a:prstGeom>
            <a:solidFill>
              <a:schemeClr val="bg1"/>
            </a:solidFill>
            <a:ln w="9525">
              <a:solidFill>
                <a:schemeClr val="tx1"/>
              </a:solidFill>
              <a:round/>
              <a:headEnd/>
              <a:tailEnd/>
            </a:ln>
          </p:spPr>
          <p:txBody>
            <a:bodyPr lIns="36000" tIns="0" rIns="36000" bIns="0" anchor="ctr"/>
            <a:lstStyle/>
            <a:p>
              <a:pPr algn="ctr">
                <a:defRPr/>
              </a:pPr>
              <a:endParaRPr lang="de-AT" sz="2200" baseline="0">
                <a:solidFill>
                  <a:srgbClr val="000000"/>
                </a:solidFill>
                <a:latin typeface="+mj-lt"/>
                <a:cs typeface="Arial" pitchFamily="34" charset="0"/>
              </a:endParaRPr>
            </a:p>
          </p:txBody>
        </p:sp>
        <p:pic>
          <p:nvPicPr>
            <p:cNvPr id="23581" name="Grafik 33" descr="photo.jpg"/>
            <p:cNvPicPr>
              <a:picLocks noChangeAspect="1"/>
            </p:cNvPicPr>
            <p:nvPr/>
          </p:nvPicPr>
          <p:blipFill>
            <a:blip r:embed="rId8" cstate="print"/>
            <a:srcRect/>
            <a:stretch>
              <a:fillRect/>
            </a:stretch>
          </p:blipFill>
          <p:spPr bwMode="auto">
            <a:xfrm>
              <a:off x="4211960" y="116632"/>
              <a:ext cx="2100064" cy="1152128"/>
            </a:xfrm>
            <a:prstGeom prst="rect">
              <a:avLst/>
            </a:prstGeom>
            <a:noFill/>
            <a:ln w="9525">
              <a:noFill/>
              <a:miter lim="800000"/>
              <a:headEnd/>
              <a:tailEnd/>
            </a:ln>
          </p:spPr>
        </p:pic>
      </p:grpSp>
      <p:grpSp>
        <p:nvGrpSpPr>
          <p:cNvPr id="23560" name="Gruppieren 32"/>
          <p:cNvGrpSpPr>
            <a:grpSpLocks/>
          </p:cNvGrpSpPr>
          <p:nvPr/>
        </p:nvGrpSpPr>
        <p:grpSpPr bwMode="auto">
          <a:xfrm>
            <a:off x="539750" y="2852738"/>
            <a:ext cx="2411413" cy="1081087"/>
            <a:chOff x="4156720" y="304800"/>
            <a:chExt cx="2482850" cy="1150937"/>
          </a:xfrm>
        </p:grpSpPr>
        <p:sp>
          <p:nvSpPr>
            <p:cNvPr id="42011" name="Abgerundetes Rechteck 5"/>
            <p:cNvSpPr>
              <a:spLocks noChangeArrowheads="1"/>
            </p:cNvSpPr>
            <p:nvPr/>
          </p:nvSpPr>
          <p:spPr bwMode="auto">
            <a:xfrm>
              <a:off x="4156720" y="304800"/>
              <a:ext cx="2482850" cy="1150937"/>
            </a:xfrm>
            <a:prstGeom prst="roundRect">
              <a:avLst>
                <a:gd name="adj" fmla="val 16667"/>
              </a:avLst>
            </a:prstGeom>
            <a:solidFill>
              <a:schemeClr val="bg1"/>
            </a:solidFill>
            <a:ln w="9525">
              <a:solidFill>
                <a:schemeClr val="tx1"/>
              </a:solidFill>
              <a:round/>
              <a:headEnd/>
              <a:tailEnd/>
            </a:ln>
          </p:spPr>
          <p:txBody>
            <a:bodyPr lIns="36000" tIns="0" rIns="36000" bIns="0" anchor="ctr"/>
            <a:lstStyle/>
            <a:p>
              <a:pPr algn="ctr">
                <a:defRPr/>
              </a:pPr>
              <a:endParaRPr lang="de-AT" sz="2200" baseline="0">
                <a:solidFill>
                  <a:srgbClr val="000000"/>
                </a:solidFill>
                <a:latin typeface="+mj-lt"/>
                <a:cs typeface="Arial" pitchFamily="34" charset="0"/>
              </a:endParaRPr>
            </a:p>
          </p:txBody>
        </p:sp>
        <p:pic>
          <p:nvPicPr>
            <p:cNvPr id="23579" name="Grafik 31" descr="127_Amstetten contracting-grafik.jpg"/>
            <p:cNvPicPr>
              <a:picLocks noChangeAspect="1"/>
            </p:cNvPicPr>
            <p:nvPr/>
          </p:nvPicPr>
          <p:blipFill>
            <a:blip r:embed="rId9" cstate="print"/>
            <a:srcRect/>
            <a:stretch>
              <a:fillRect/>
            </a:stretch>
          </p:blipFill>
          <p:spPr bwMode="auto">
            <a:xfrm>
              <a:off x="4300196" y="332656"/>
              <a:ext cx="2216020" cy="1080120"/>
            </a:xfrm>
            <a:prstGeom prst="rect">
              <a:avLst/>
            </a:prstGeom>
            <a:noFill/>
            <a:ln w="9525">
              <a:noFill/>
              <a:miter lim="800000"/>
              <a:headEnd/>
              <a:tailEnd/>
            </a:ln>
          </p:spPr>
        </p:pic>
      </p:grpSp>
      <p:grpSp>
        <p:nvGrpSpPr>
          <p:cNvPr id="23561" name="Gruppieren 29"/>
          <p:cNvGrpSpPr>
            <a:grpSpLocks/>
          </p:cNvGrpSpPr>
          <p:nvPr/>
        </p:nvGrpSpPr>
        <p:grpSpPr bwMode="auto">
          <a:xfrm>
            <a:off x="468313" y="1484313"/>
            <a:ext cx="2482850" cy="1155700"/>
            <a:chOff x="4156720" y="304800"/>
            <a:chExt cx="2482850" cy="1155642"/>
          </a:xfrm>
        </p:grpSpPr>
        <p:sp>
          <p:nvSpPr>
            <p:cNvPr id="42009" name="Abgerundetes Rechteck 5"/>
            <p:cNvSpPr>
              <a:spLocks noChangeArrowheads="1"/>
            </p:cNvSpPr>
            <p:nvPr/>
          </p:nvSpPr>
          <p:spPr bwMode="auto">
            <a:xfrm>
              <a:off x="4156720" y="304800"/>
              <a:ext cx="2482850" cy="1150879"/>
            </a:xfrm>
            <a:prstGeom prst="roundRect">
              <a:avLst>
                <a:gd name="adj" fmla="val 16667"/>
              </a:avLst>
            </a:prstGeom>
            <a:solidFill>
              <a:schemeClr val="bg1"/>
            </a:solidFill>
            <a:ln w="9525">
              <a:solidFill>
                <a:schemeClr val="tx1"/>
              </a:solidFill>
              <a:round/>
              <a:headEnd/>
              <a:tailEnd/>
            </a:ln>
          </p:spPr>
          <p:txBody>
            <a:bodyPr lIns="36000" tIns="0" rIns="36000" bIns="0" anchor="ctr"/>
            <a:lstStyle/>
            <a:p>
              <a:pPr algn="ctr">
                <a:defRPr/>
              </a:pPr>
              <a:endParaRPr lang="de-AT" sz="2200" baseline="0">
                <a:solidFill>
                  <a:srgbClr val="000000"/>
                </a:solidFill>
                <a:latin typeface="+mj-lt"/>
                <a:cs typeface="Arial" pitchFamily="34" charset="0"/>
              </a:endParaRPr>
            </a:p>
          </p:txBody>
        </p:sp>
        <p:pic>
          <p:nvPicPr>
            <p:cNvPr id="23577" name="Grafik 28" descr="116_Villacher-Foto_abfallübergabe_kl.jpg"/>
            <p:cNvPicPr>
              <a:picLocks noChangeAspect="1"/>
            </p:cNvPicPr>
            <p:nvPr/>
          </p:nvPicPr>
          <p:blipFill>
            <a:blip r:embed="rId10" cstate="print"/>
            <a:srcRect/>
            <a:stretch>
              <a:fillRect/>
            </a:stretch>
          </p:blipFill>
          <p:spPr bwMode="auto">
            <a:xfrm>
              <a:off x="4572000" y="332656"/>
              <a:ext cx="1691679" cy="1127786"/>
            </a:xfrm>
            <a:prstGeom prst="rect">
              <a:avLst/>
            </a:prstGeom>
            <a:noFill/>
            <a:ln w="9525">
              <a:noFill/>
              <a:miter lim="800000"/>
              <a:headEnd/>
              <a:tailEnd/>
            </a:ln>
          </p:spPr>
        </p:pic>
      </p:grpSp>
      <p:grpSp>
        <p:nvGrpSpPr>
          <p:cNvPr id="23562" name="Gruppieren 19"/>
          <p:cNvGrpSpPr>
            <a:grpSpLocks/>
          </p:cNvGrpSpPr>
          <p:nvPr/>
        </p:nvGrpSpPr>
        <p:grpSpPr bwMode="auto">
          <a:xfrm>
            <a:off x="6156325" y="4149725"/>
            <a:ext cx="2482850" cy="1150938"/>
            <a:chOff x="6300192" y="4149080"/>
            <a:chExt cx="2482850" cy="1152129"/>
          </a:xfrm>
        </p:grpSpPr>
        <p:sp>
          <p:nvSpPr>
            <p:cNvPr id="42007" name="Abgerundetes Rechteck 5"/>
            <p:cNvSpPr>
              <a:spLocks noChangeArrowheads="1"/>
            </p:cNvSpPr>
            <p:nvPr/>
          </p:nvSpPr>
          <p:spPr bwMode="auto">
            <a:xfrm>
              <a:off x="6300192" y="4149080"/>
              <a:ext cx="2482850" cy="1150539"/>
            </a:xfrm>
            <a:prstGeom prst="roundRect">
              <a:avLst>
                <a:gd name="adj" fmla="val 16667"/>
              </a:avLst>
            </a:prstGeom>
            <a:solidFill>
              <a:schemeClr val="bg1"/>
            </a:solidFill>
            <a:ln w="9525">
              <a:solidFill>
                <a:schemeClr val="tx1"/>
              </a:solidFill>
              <a:round/>
              <a:headEnd/>
              <a:tailEnd/>
            </a:ln>
          </p:spPr>
          <p:txBody>
            <a:bodyPr lIns="36000" tIns="0" rIns="36000" bIns="0" anchor="ctr"/>
            <a:lstStyle/>
            <a:p>
              <a:pPr algn="ctr">
                <a:defRPr/>
              </a:pPr>
              <a:endParaRPr lang="de-AT" sz="2200" baseline="0">
                <a:solidFill>
                  <a:srgbClr val="000000"/>
                </a:solidFill>
                <a:latin typeface="+mj-lt"/>
                <a:cs typeface="Arial" pitchFamily="34" charset="0"/>
              </a:endParaRPr>
            </a:p>
          </p:txBody>
        </p:sp>
        <p:pic>
          <p:nvPicPr>
            <p:cNvPr id="23575" name="Grafik 17" descr="Bild1.png"/>
            <p:cNvPicPr>
              <a:picLocks noChangeAspect="1"/>
            </p:cNvPicPr>
            <p:nvPr/>
          </p:nvPicPr>
          <p:blipFill>
            <a:blip r:embed="rId11" cstate="print"/>
            <a:srcRect/>
            <a:stretch>
              <a:fillRect/>
            </a:stretch>
          </p:blipFill>
          <p:spPr bwMode="auto">
            <a:xfrm>
              <a:off x="6588224" y="4149081"/>
              <a:ext cx="1872208" cy="1152128"/>
            </a:xfrm>
            <a:prstGeom prst="rect">
              <a:avLst/>
            </a:prstGeom>
            <a:noFill/>
            <a:ln w="9525">
              <a:noFill/>
              <a:miter lim="800000"/>
              <a:headEnd/>
              <a:tailEnd/>
            </a:ln>
          </p:spPr>
        </p:pic>
      </p:grpSp>
      <p:sp>
        <p:nvSpPr>
          <p:cNvPr id="50184" name="Abgerundetes Rechteck 5"/>
          <p:cNvSpPr>
            <a:spLocks noChangeArrowheads="1"/>
          </p:cNvSpPr>
          <p:nvPr/>
        </p:nvSpPr>
        <p:spPr bwMode="auto">
          <a:xfrm>
            <a:off x="6156325" y="4149725"/>
            <a:ext cx="2482850" cy="1150938"/>
          </a:xfrm>
          <a:prstGeom prst="roundRect">
            <a:avLst>
              <a:gd name="adj" fmla="val 16667"/>
            </a:avLst>
          </a:prstGeom>
          <a:solidFill>
            <a:srgbClr val="ED880E"/>
          </a:solidFill>
          <a:ln w="9525">
            <a:noFill/>
            <a:round/>
            <a:headEnd/>
            <a:tailEnd/>
          </a:ln>
        </p:spPr>
        <p:txBody>
          <a:bodyPr lIns="36000" tIns="0" rIns="36000" bIns="0" anchor="ctr"/>
          <a:lstStyle/>
          <a:p>
            <a:pPr algn="ctr">
              <a:defRPr/>
            </a:pPr>
            <a:r>
              <a:rPr lang="de-AT" sz="2200" baseline="0">
                <a:solidFill>
                  <a:srgbClr val="000000"/>
                </a:solidFill>
                <a:latin typeface="+mj-lt"/>
                <a:cs typeface="Arial" pitchFamily="34" charset="0"/>
              </a:rPr>
              <a:t>Gemeinde/Stadt als Impulsgeber, Enabler</a:t>
            </a:r>
          </a:p>
        </p:txBody>
      </p:sp>
      <p:sp>
        <p:nvSpPr>
          <p:cNvPr id="23564" name="Rectangle 2"/>
          <p:cNvSpPr>
            <a:spLocks noGrp="1" noChangeArrowheads="1"/>
          </p:cNvSpPr>
          <p:nvPr>
            <p:ph type="title" idx="4294967295"/>
          </p:nvPr>
        </p:nvSpPr>
        <p:spPr>
          <a:xfrm>
            <a:off x="755650" y="188913"/>
            <a:ext cx="7848600" cy="1152525"/>
          </a:xfrm>
        </p:spPr>
        <p:txBody>
          <a:bodyPr/>
          <a:lstStyle/>
          <a:p>
            <a:pPr eaLnBrk="1" hangingPunct="1"/>
            <a:r>
              <a:rPr lang="de-AT" smtClean="0">
                <a:solidFill>
                  <a:srgbClr val="BD2716"/>
                </a:solidFill>
              </a:rPr>
              <a:t>Es gibt vielfältigste Kooperationen </a:t>
            </a:r>
            <a:endParaRPr lang="de-DE" sz="2400" smtClean="0">
              <a:solidFill>
                <a:srgbClr val="BD2716"/>
              </a:solidFill>
            </a:endParaRPr>
          </a:p>
        </p:txBody>
      </p:sp>
      <p:sp>
        <p:nvSpPr>
          <p:cNvPr id="50179" name="Abgerundetes Rechteck 5"/>
          <p:cNvSpPr>
            <a:spLocks noChangeArrowheads="1"/>
          </p:cNvSpPr>
          <p:nvPr/>
        </p:nvSpPr>
        <p:spPr bwMode="auto">
          <a:xfrm>
            <a:off x="468313" y="1484313"/>
            <a:ext cx="2484437" cy="1152525"/>
          </a:xfrm>
          <a:prstGeom prst="roundRect">
            <a:avLst>
              <a:gd name="adj" fmla="val 16667"/>
            </a:avLst>
          </a:prstGeom>
          <a:solidFill>
            <a:srgbClr val="ED880E"/>
          </a:solidFill>
          <a:ln w="9525">
            <a:noFill/>
            <a:round/>
            <a:headEnd/>
            <a:tailEnd/>
          </a:ln>
        </p:spPr>
        <p:txBody>
          <a:bodyPr lIns="36000" tIns="0" rIns="36000" bIns="0" anchor="ctr"/>
          <a:lstStyle/>
          <a:p>
            <a:pPr algn="ctr">
              <a:defRPr/>
            </a:pPr>
            <a:r>
              <a:rPr lang="de-AT" sz="2200" baseline="0" dirty="0">
                <a:solidFill>
                  <a:srgbClr val="000000"/>
                </a:solidFill>
                <a:latin typeface="+mj-lt"/>
                <a:cs typeface="Arial" pitchFamily="34" charset="0"/>
              </a:rPr>
              <a:t>Gemeinsame Gesellschaft</a:t>
            </a:r>
          </a:p>
        </p:txBody>
      </p:sp>
      <p:sp>
        <p:nvSpPr>
          <p:cNvPr id="50181" name="Abgerundetes Rechteck 5"/>
          <p:cNvSpPr>
            <a:spLocks noChangeArrowheads="1"/>
          </p:cNvSpPr>
          <p:nvPr/>
        </p:nvSpPr>
        <p:spPr bwMode="auto">
          <a:xfrm>
            <a:off x="468313" y="2828925"/>
            <a:ext cx="2482850" cy="1152525"/>
          </a:xfrm>
          <a:prstGeom prst="roundRect">
            <a:avLst>
              <a:gd name="adj" fmla="val 16667"/>
            </a:avLst>
          </a:prstGeom>
          <a:solidFill>
            <a:srgbClr val="ED880E"/>
          </a:solidFill>
          <a:ln w="9525">
            <a:noFill/>
            <a:round/>
            <a:headEnd/>
            <a:tailEnd/>
          </a:ln>
        </p:spPr>
        <p:txBody>
          <a:bodyPr lIns="36000" tIns="0" rIns="36000" bIns="0" anchor="ctr"/>
          <a:lstStyle/>
          <a:p>
            <a:pPr algn="ctr">
              <a:defRPr/>
            </a:pPr>
            <a:r>
              <a:rPr lang="de-AT" sz="2200" baseline="0" dirty="0">
                <a:solidFill>
                  <a:srgbClr val="000000"/>
                </a:solidFill>
                <a:latin typeface="+mj-lt"/>
                <a:cs typeface="Arial" pitchFamily="34" charset="0"/>
              </a:rPr>
              <a:t>Contracting (mit Bank/Technologie-anbieter/EVU)</a:t>
            </a:r>
          </a:p>
        </p:txBody>
      </p:sp>
      <p:sp>
        <p:nvSpPr>
          <p:cNvPr id="37900" name="Abgerundetes Rechteck 5"/>
          <p:cNvSpPr>
            <a:spLocks noChangeArrowheads="1"/>
          </p:cNvSpPr>
          <p:nvPr/>
        </p:nvSpPr>
        <p:spPr bwMode="auto">
          <a:xfrm>
            <a:off x="3276600" y="5516563"/>
            <a:ext cx="2482850" cy="1152525"/>
          </a:xfrm>
          <a:prstGeom prst="roundRect">
            <a:avLst>
              <a:gd name="adj" fmla="val 16667"/>
            </a:avLst>
          </a:prstGeom>
          <a:solidFill>
            <a:srgbClr val="ED880E"/>
          </a:solidFill>
          <a:ln w="9525">
            <a:noFill/>
            <a:round/>
            <a:headEnd/>
            <a:tailEnd/>
          </a:ln>
        </p:spPr>
        <p:txBody>
          <a:bodyPr lIns="36000" tIns="0" rIns="36000" bIns="0" anchor="ctr"/>
          <a:lstStyle/>
          <a:p>
            <a:pPr algn="ctr"/>
            <a:r>
              <a:rPr lang="de-AT" sz="2200" baseline="0">
                <a:solidFill>
                  <a:srgbClr val="000000"/>
                </a:solidFill>
                <a:latin typeface="Arial" pitchFamily="34" charset="0"/>
                <a:cs typeface="Arial" pitchFamily="34" charset="0"/>
              </a:rPr>
              <a:t>Förderungen für gewünschte Aktivitäten</a:t>
            </a:r>
          </a:p>
        </p:txBody>
      </p:sp>
      <p:sp>
        <p:nvSpPr>
          <p:cNvPr id="37902" name="Abgerundetes Rechteck 5"/>
          <p:cNvSpPr>
            <a:spLocks noChangeArrowheads="1"/>
          </p:cNvSpPr>
          <p:nvPr/>
        </p:nvSpPr>
        <p:spPr bwMode="auto">
          <a:xfrm>
            <a:off x="468313" y="5516563"/>
            <a:ext cx="2482850" cy="1152525"/>
          </a:xfrm>
          <a:prstGeom prst="roundRect">
            <a:avLst>
              <a:gd name="adj" fmla="val 16667"/>
            </a:avLst>
          </a:prstGeom>
          <a:solidFill>
            <a:srgbClr val="ED880E"/>
          </a:solidFill>
          <a:ln w="9525">
            <a:noFill/>
            <a:round/>
            <a:headEnd/>
            <a:tailEnd/>
          </a:ln>
        </p:spPr>
        <p:txBody>
          <a:bodyPr lIns="36000" tIns="0" rIns="36000" bIns="0" anchor="ctr"/>
          <a:lstStyle/>
          <a:p>
            <a:pPr algn="ctr"/>
            <a:r>
              <a:rPr lang="de-AT" sz="2200" baseline="0">
                <a:solidFill>
                  <a:srgbClr val="000000"/>
                </a:solidFill>
                <a:latin typeface="Arial" pitchFamily="34" charset="0"/>
                <a:cs typeface="Arial" pitchFamily="34" charset="0"/>
              </a:rPr>
              <a:t>Stadt/Gemeinde als „Versuchsfeld</a:t>
            </a:r>
            <a:r>
              <a:rPr lang="de-AT" altLang="de-AT" sz="2200" baseline="0">
                <a:solidFill>
                  <a:srgbClr val="000000"/>
                </a:solidFill>
                <a:latin typeface="Arial" pitchFamily="34" charset="0"/>
                <a:cs typeface="Arial" pitchFamily="34" charset="0"/>
              </a:rPr>
              <a:t>“</a:t>
            </a:r>
            <a:endParaRPr lang="de-AT" sz="2200" baseline="0">
              <a:solidFill>
                <a:srgbClr val="000000"/>
              </a:solidFill>
              <a:latin typeface="Arial" pitchFamily="34" charset="0"/>
              <a:cs typeface="Arial" pitchFamily="34" charset="0"/>
            </a:endParaRPr>
          </a:p>
        </p:txBody>
      </p:sp>
      <p:sp>
        <p:nvSpPr>
          <p:cNvPr id="23569" name="Abgerundetes Rechteck 5"/>
          <p:cNvSpPr>
            <a:spLocks noChangeArrowheads="1"/>
          </p:cNvSpPr>
          <p:nvPr/>
        </p:nvSpPr>
        <p:spPr bwMode="auto">
          <a:xfrm>
            <a:off x="6156325" y="5516563"/>
            <a:ext cx="2482850" cy="1152525"/>
          </a:xfrm>
          <a:prstGeom prst="roundRect">
            <a:avLst>
              <a:gd name="adj" fmla="val 16667"/>
            </a:avLst>
          </a:prstGeom>
          <a:solidFill>
            <a:srgbClr val="ED880E"/>
          </a:solidFill>
          <a:ln w="9525">
            <a:noFill/>
            <a:round/>
            <a:headEnd/>
            <a:tailEnd/>
          </a:ln>
        </p:spPr>
        <p:txBody>
          <a:bodyPr lIns="36000" tIns="0" rIns="36000" bIns="0" anchor="ctr"/>
          <a:lstStyle/>
          <a:p>
            <a:pPr algn="ctr"/>
            <a:r>
              <a:rPr lang="de-AT" sz="2200" baseline="0">
                <a:solidFill>
                  <a:srgbClr val="000000"/>
                </a:solidFill>
                <a:latin typeface="Arial" pitchFamily="34" charset="0"/>
                <a:cs typeface="Arial" pitchFamily="34" charset="0"/>
              </a:rPr>
              <a:t>…..</a:t>
            </a:r>
          </a:p>
        </p:txBody>
      </p:sp>
      <p:sp>
        <p:nvSpPr>
          <p:cNvPr id="11" name="Abgerundetes Rechteck 5"/>
          <p:cNvSpPr>
            <a:spLocks noChangeArrowheads="1"/>
          </p:cNvSpPr>
          <p:nvPr/>
        </p:nvSpPr>
        <p:spPr bwMode="auto">
          <a:xfrm>
            <a:off x="3276600" y="1484313"/>
            <a:ext cx="2482850" cy="1152525"/>
          </a:xfrm>
          <a:prstGeom prst="roundRect">
            <a:avLst>
              <a:gd name="adj" fmla="val 16667"/>
            </a:avLst>
          </a:prstGeom>
          <a:solidFill>
            <a:srgbClr val="ED880E"/>
          </a:solidFill>
          <a:ln w="9525">
            <a:noFill/>
            <a:round/>
            <a:headEnd/>
            <a:tailEnd/>
          </a:ln>
        </p:spPr>
        <p:txBody>
          <a:bodyPr lIns="36000" tIns="0" rIns="36000" bIns="0" anchor="ctr"/>
          <a:lstStyle/>
          <a:p>
            <a:pPr algn="ctr"/>
            <a:r>
              <a:rPr lang="de-AT" sz="2200" spc="-100" baseline="0" dirty="0" smtClean="0">
                <a:solidFill>
                  <a:srgbClr val="000000"/>
                </a:solidFill>
                <a:latin typeface="Arial" pitchFamily="34" charset="0"/>
                <a:cs typeface="Arial" pitchFamily="34" charset="0"/>
              </a:rPr>
              <a:t>Bürgerbeteiligungs</a:t>
            </a:r>
            <a:r>
              <a:rPr lang="de-AT" sz="2200" baseline="0" dirty="0" smtClean="0">
                <a:solidFill>
                  <a:srgbClr val="000000"/>
                </a:solidFill>
                <a:latin typeface="Arial" pitchFamily="34" charset="0"/>
                <a:cs typeface="Arial" pitchFamily="34" charset="0"/>
              </a:rPr>
              <a:t>-</a:t>
            </a:r>
            <a:r>
              <a:rPr lang="de-AT" sz="2200" baseline="0" dirty="0" err="1" smtClean="0">
                <a:solidFill>
                  <a:srgbClr val="000000"/>
                </a:solidFill>
                <a:latin typeface="Arial" pitchFamily="34" charset="0"/>
                <a:cs typeface="Arial" pitchFamily="34" charset="0"/>
              </a:rPr>
              <a:t>modelle</a:t>
            </a:r>
            <a:endParaRPr lang="de-AT" sz="2200" baseline="0" dirty="0">
              <a:solidFill>
                <a:srgbClr val="000000"/>
              </a:solidFill>
              <a:latin typeface="Arial" pitchFamily="34" charset="0"/>
              <a:cs typeface="Arial" pitchFamily="34" charset="0"/>
            </a:endParaRPr>
          </a:p>
        </p:txBody>
      </p:sp>
      <p:sp>
        <p:nvSpPr>
          <p:cNvPr id="23571" name="Abgerundetes Rechteck 5"/>
          <p:cNvSpPr>
            <a:spLocks noChangeArrowheads="1"/>
          </p:cNvSpPr>
          <p:nvPr/>
        </p:nvSpPr>
        <p:spPr bwMode="auto">
          <a:xfrm>
            <a:off x="3275856" y="2781300"/>
            <a:ext cx="2482850" cy="1152525"/>
          </a:xfrm>
          <a:prstGeom prst="roundRect">
            <a:avLst>
              <a:gd name="adj" fmla="val 16667"/>
            </a:avLst>
          </a:prstGeom>
          <a:solidFill>
            <a:srgbClr val="ED880E"/>
          </a:solidFill>
          <a:ln w="9525">
            <a:noFill/>
            <a:round/>
            <a:headEnd/>
            <a:tailEnd/>
          </a:ln>
        </p:spPr>
        <p:txBody>
          <a:bodyPr lIns="36000" tIns="0" rIns="36000" bIns="0" anchor="ctr"/>
          <a:lstStyle/>
          <a:p>
            <a:pPr algn="ctr"/>
            <a:r>
              <a:rPr lang="de-AT" sz="2200" baseline="0">
                <a:solidFill>
                  <a:srgbClr val="000000"/>
                </a:solidFill>
                <a:latin typeface="Arial" pitchFamily="34" charset="0"/>
                <a:cs typeface="Arial" pitchFamily="34" charset="0"/>
              </a:rPr>
              <a:t>…..</a:t>
            </a:r>
          </a:p>
        </p:txBody>
      </p:sp>
      <p:sp>
        <p:nvSpPr>
          <p:cNvPr id="23572" name="Abgerundetes Rechteck 5"/>
          <p:cNvSpPr>
            <a:spLocks noChangeArrowheads="1"/>
          </p:cNvSpPr>
          <p:nvPr/>
        </p:nvSpPr>
        <p:spPr bwMode="auto">
          <a:xfrm>
            <a:off x="6156325" y="1484313"/>
            <a:ext cx="2482850" cy="1152525"/>
          </a:xfrm>
          <a:prstGeom prst="roundRect">
            <a:avLst>
              <a:gd name="adj" fmla="val 16667"/>
            </a:avLst>
          </a:prstGeom>
          <a:solidFill>
            <a:srgbClr val="ED880E"/>
          </a:solidFill>
          <a:ln w="9525">
            <a:noFill/>
            <a:round/>
            <a:headEnd/>
            <a:tailEnd/>
          </a:ln>
        </p:spPr>
        <p:txBody>
          <a:bodyPr lIns="36000" tIns="0" rIns="36000" bIns="0" anchor="ctr"/>
          <a:lstStyle/>
          <a:p>
            <a:pPr algn="ctr"/>
            <a:r>
              <a:rPr lang="de-AT" sz="2200" baseline="0">
                <a:solidFill>
                  <a:srgbClr val="000000"/>
                </a:solidFill>
                <a:latin typeface="Arial" pitchFamily="34" charset="0"/>
                <a:cs typeface="Arial" pitchFamily="34" charset="0"/>
              </a:rPr>
              <a:t>…..</a:t>
            </a:r>
          </a:p>
        </p:txBody>
      </p:sp>
      <p:sp>
        <p:nvSpPr>
          <p:cNvPr id="23573" name="Abgerundetes Rechteck 5"/>
          <p:cNvSpPr>
            <a:spLocks noChangeArrowheads="1"/>
          </p:cNvSpPr>
          <p:nvPr/>
        </p:nvSpPr>
        <p:spPr bwMode="auto">
          <a:xfrm>
            <a:off x="468313" y="4149725"/>
            <a:ext cx="2482850" cy="1152525"/>
          </a:xfrm>
          <a:prstGeom prst="roundRect">
            <a:avLst>
              <a:gd name="adj" fmla="val 16667"/>
            </a:avLst>
          </a:prstGeom>
          <a:solidFill>
            <a:srgbClr val="ED880E"/>
          </a:solidFill>
          <a:ln w="9525">
            <a:noFill/>
            <a:round/>
            <a:headEnd/>
            <a:tailEnd/>
          </a:ln>
        </p:spPr>
        <p:txBody>
          <a:bodyPr lIns="36000" tIns="0" rIns="36000" bIns="0" anchor="ctr"/>
          <a:lstStyle/>
          <a:p>
            <a:pPr algn="ctr"/>
            <a:r>
              <a:rPr lang="de-AT" sz="2200" baseline="0">
                <a:solidFill>
                  <a:srgbClr val="000000"/>
                </a:solidFill>
                <a:latin typeface="Arial" pitchFamily="34" charset="0"/>
                <a:cs typeface="Arial" pitchFamily="34" charset="0"/>
              </a:rPr>
              <a:t>…..</a:t>
            </a:r>
          </a:p>
        </p:txBody>
      </p:sp>
      <p:sp>
        <p:nvSpPr>
          <p:cNvPr id="40" name="Foliennummernplatzhalter 39"/>
          <p:cNvSpPr>
            <a:spLocks noGrp="1"/>
          </p:cNvSpPr>
          <p:nvPr>
            <p:ph type="sldNum" sz="quarter" idx="4"/>
          </p:nvPr>
        </p:nvSpPr>
        <p:spPr/>
        <p:txBody>
          <a:bodyPr/>
          <a:lstStyle/>
          <a:p>
            <a:fld id="{9CE83237-9A84-4C69-81F8-A0455110BDC7}" type="slidenum">
              <a:rPr lang="de-AT" smtClean="0"/>
              <a:pPr/>
              <a:t>4</a:t>
            </a:fld>
            <a:endParaRPr lang="de-AT"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0179"/>
                                        </p:tgtEl>
                                        <p:attrNameLst>
                                          <p:attrName>style.visibility</p:attrName>
                                        </p:attrNameLst>
                                      </p:cBhvr>
                                      <p:to>
                                        <p:strVal val="visible"/>
                                      </p:to>
                                    </p:set>
                                    <p:animEffect transition="in" filter="fade">
                                      <p:cBhvr>
                                        <p:cTn id="7" dur="500"/>
                                        <p:tgtEl>
                                          <p:spTgt spid="50179"/>
                                        </p:tgtEl>
                                      </p:cBhvr>
                                    </p:animEffect>
                                    <p:anim calcmode="lin" valueType="num">
                                      <p:cBhvr>
                                        <p:cTn id="8" dur="500" fill="hold"/>
                                        <p:tgtEl>
                                          <p:spTgt spid="50179"/>
                                        </p:tgtEl>
                                        <p:attrNameLst>
                                          <p:attrName>ppt_w</p:attrName>
                                        </p:attrNameLst>
                                      </p:cBhvr>
                                      <p:tavLst>
                                        <p:tav tm="0" fmla="#ppt_w*sin(2.5*pi*$)">
                                          <p:val>
                                            <p:fltVal val="0"/>
                                          </p:val>
                                        </p:tav>
                                        <p:tav tm="100000">
                                          <p:val>
                                            <p:fltVal val="1"/>
                                          </p:val>
                                        </p:tav>
                                      </p:tavLst>
                                    </p:anim>
                                    <p:anim calcmode="lin" valueType="num">
                                      <p:cBhvr>
                                        <p:cTn id="9" dur="500" fill="hold"/>
                                        <p:tgtEl>
                                          <p:spTgt spid="50179"/>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50184"/>
                                        </p:tgtEl>
                                        <p:attrNameLst>
                                          <p:attrName>style.visibility</p:attrName>
                                        </p:attrNameLst>
                                      </p:cBhvr>
                                      <p:to>
                                        <p:strVal val="visible"/>
                                      </p:to>
                                    </p:set>
                                    <p:animEffect transition="in" filter="fade">
                                      <p:cBhvr>
                                        <p:cTn id="14" dur="500"/>
                                        <p:tgtEl>
                                          <p:spTgt spid="50184"/>
                                        </p:tgtEl>
                                      </p:cBhvr>
                                    </p:animEffect>
                                    <p:anim calcmode="lin" valueType="num">
                                      <p:cBhvr>
                                        <p:cTn id="15" dur="500" fill="hold"/>
                                        <p:tgtEl>
                                          <p:spTgt spid="50184"/>
                                        </p:tgtEl>
                                        <p:attrNameLst>
                                          <p:attrName>ppt_w</p:attrName>
                                        </p:attrNameLst>
                                      </p:cBhvr>
                                      <p:tavLst>
                                        <p:tav tm="0" fmla="#ppt_w*sin(2.5*pi*$)">
                                          <p:val>
                                            <p:fltVal val="0"/>
                                          </p:val>
                                        </p:tav>
                                        <p:tav tm="100000">
                                          <p:val>
                                            <p:fltVal val="1"/>
                                          </p:val>
                                        </p:tav>
                                      </p:tavLst>
                                    </p:anim>
                                    <p:anim calcmode="lin" valueType="num">
                                      <p:cBhvr>
                                        <p:cTn id="16" dur="500" fill="hold"/>
                                        <p:tgtEl>
                                          <p:spTgt spid="50184"/>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50181"/>
                                        </p:tgtEl>
                                        <p:attrNameLst>
                                          <p:attrName>style.visibility</p:attrName>
                                        </p:attrNameLst>
                                      </p:cBhvr>
                                      <p:to>
                                        <p:strVal val="visible"/>
                                      </p:to>
                                    </p:set>
                                    <p:animEffect transition="in" filter="fade">
                                      <p:cBhvr>
                                        <p:cTn id="21" dur="500"/>
                                        <p:tgtEl>
                                          <p:spTgt spid="50181"/>
                                        </p:tgtEl>
                                      </p:cBhvr>
                                    </p:animEffect>
                                    <p:anim calcmode="lin" valueType="num">
                                      <p:cBhvr>
                                        <p:cTn id="22" dur="500" fill="hold"/>
                                        <p:tgtEl>
                                          <p:spTgt spid="50181"/>
                                        </p:tgtEl>
                                        <p:attrNameLst>
                                          <p:attrName>ppt_w</p:attrName>
                                        </p:attrNameLst>
                                      </p:cBhvr>
                                      <p:tavLst>
                                        <p:tav tm="0" fmla="#ppt_w*sin(2.5*pi*$)">
                                          <p:val>
                                            <p:fltVal val="0"/>
                                          </p:val>
                                        </p:tav>
                                        <p:tav tm="100000">
                                          <p:val>
                                            <p:fltVal val="1"/>
                                          </p:val>
                                        </p:tav>
                                      </p:tavLst>
                                    </p:anim>
                                    <p:anim calcmode="lin" valueType="num">
                                      <p:cBhvr>
                                        <p:cTn id="23" dur="500" fill="hold"/>
                                        <p:tgtEl>
                                          <p:spTgt spid="50181"/>
                                        </p:tgtEl>
                                        <p:attrNameLst>
                                          <p:attrName>ppt_h</p:attrName>
                                        </p:attrNameLst>
                                      </p:cBhvr>
                                      <p:tavLst>
                                        <p:tav tm="0">
                                          <p:val>
                                            <p:strVal val="#ppt_h"/>
                                          </p:val>
                                        </p:tav>
                                        <p:tav tm="100000">
                                          <p:val>
                                            <p:strVal val="#ppt_h"/>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anim calcmode="lin" valueType="num">
                                      <p:cBhvr>
                                        <p:cTn id="29" dur="500" fill="hold"/>
                                        <p:tgtEl>
                                          <p:spTgt spid="11"/>
                                        </p:tgtEl>
                                        <p:attrNameLst>
                                          <p:attrName>ppt_w</p:attrName>
                                        </p:attrNameLst>
                                      </p:cBhvr>
                                      <p:tavLst>
                                        <p:tav tm="0" fmla="#ppt_w*sin(2.5*pi*$)">
                                          <p:val>
                                            <p:fltVal val="0"/>
                                          </p:val>
                                        </p:tav>
                                        <p:tav tm="100000">
                                          <p:val>
                                            <p:fltVal val="1"/>
                                          </p:val>
                                        </p:tav>
                                      </p:tavLst>
                                    </p:anim>
                                    <p:anim calcmode="lin" valueType="num">
                                      <p:cBhvr>
                                        <p:cTn id="30"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5" presetClass="entr" presetSubtype="0" fill="hold" grpId="0" nodeType="clickEffect">
                                  <p:stCondLst>
                                    <p:cond delay="0"/>
                                  </p:stCondLst>
                                  <p:childTnLst>
                                    <p:set>
                                      <p:cBhvr>
                                        <p:cTn id="34" dur="1" fill="hold">
                                          <p:stCondLst>
                                            <p:cond delay="0"/>
                                          </p:stCondLst>
                                        </p:cTn>
                                        <p:tgtEl>
                                          <p:spTgt spid="50183"/>
                                        </p:tgtEl>
                                        <p:attrNameLst>
                                          <p:attrName>style.visibility</p:attrName>
                                        </p:attrNameLst>
                                      </p:cBhvr>
                                      <p:to>
                                        <p:strVal val="visible"/>
                                      </p:to>
                                    </p:set>
                                    <p:animEffect transition="in" filter="fade">
                                      <p:cBhvr>
                                        <p:cTn id="35" dur="500"/>
                                        <p:tgtEl>
                                          <p:spTgt spid="50183"/>
                                        </p:tgtEl>
                                      </p:cBhvr>
                                    </p:animEffect>
                                    <p:anim calcmode="lin" valueType="num">
                                      <p:cBhvr>
                                        <p:cTn id="36" dur="500" fill="hold"/>
                                        <p:tgtEl>
                                          <p:spTgt spid="50183"/>
                                        </p:tgtEl>
                                        <p:attrNameLst>
                                          <p:attrName>ppt_w</p:attrName>
                                        </p:attrNameLst>
                                      </p:cBhvr>
                                      <p:tavLst>
                                        <p:tav tm="0" fmla="#ppt_w*sin(2.5*pi*$)">
                                          <p:val>
                                            <p:fltVal val="0"/>
                                          </p:val>
                                        </p:tav>
                                        <p:tav tm="100000">
                                          <p:val>
                                            <p:fltVal val="1"/>
                                          </p:val>
                                        </p:tav>
                                      </p:tavLst>
                                    </p:anim>
                                    <p:anim calcmode="lin" valueType="num">
                                      <p:cBhvr>
                                        <p:cTn id="37" dur="500" fill="hold"/>
                                        <p:tgtEl>
                                          <p:spTgt spid="50183"/>
                                        </p:tgtEl>
                                        <p:attrNameLst>
                                          <p:attrName>ppt_h</p:attrName>
                                        </p:attrNameLst>
                                      </p:cBhvr>
                                      <p:tavLst>
                                        <p:tav tm="0">
                                          <p:val>
                                            <p:strVal val="#ppt_h"/>
                                          </p:val>
                                        </p:tav>
                                        <p:tav tm="100000">
                                          <p:val>
                                            <p:strVal val="#ppt_h"/>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5" presetClass="entr" presetSubtype="0" fill="hold" grpId="0" nodeType="clickEffect">
                                  <p:stCondLst>
                                    <p:cond delay="0"/>
                                  </p:stCondLst>
                                  <p:childTnLst>
                                    <p:set>
                                      <p:cBhvr>
                                        <p:cTn id="41" dur="1" fill="hold">
                                          <p:stCondLst>
                                            <p:cond delay="0"/>
                                          </p:stCondLst>
                                        </p:cTn>
                                        <p:tgtEl>
                                          <p:spTgt spid="37898"/>
                                        </p:tgtEl>
                                        <p:attrNameLst>
                                          <p:attrName>style.visibility</p:attrName>
                                        </p:attrNameLst>
                                      </p:cBhvr>
                                      <p:to>
                                        <p:strVal val="visible"/>
                                      </p:to>
                                    </p:set>
                                    <p:animEffect transition="in" filter="fade">
                                      <p:cBhvr>
                                        <p:cTn id="42" dur="500"/>
                                        <p:tgtEl>
                                          <p:spTgt spid="37898"/>
                                        </p:tgtEl>
                                      </p:cBhvr>
                                    </p:animEffect>
                                    <p:anim calcmode="lin" valueType="num">
                                      <p:cBhvr>
                                        <p:cTn id="43" dur="500" fill="hold"/>
                                        <p:tgtEl>
                                          <p:spTgt spid="37898"/>
                                        </p:tgtEl>
                                        <p:attrNameLst>
                                          <p:attrName>ppt_w</p:attrName>
                                        </p:attrNameLst>
                                      </p:cBhvr>
                                      <p:tavLst>
                                        <p:tav tm="0" fmla="#ppt_w*sin(2.5*pi*$)">
                                          <p:val>
                                            <p:fltVal val="0"/>
                                          </p:val>
                                        </p:tav>
                                        <p:tav tm="100000">
                                          <p:val>
                                            <p:fltVal val="1"/>
                                          </p:val>
                                        </p:tav>
                                      </p:tavLst>
                                    </p:anim>
                                    <p:anim calcmode="lin" valueType="num">
                                      <p:cBhvr>
                                        <p:cTn id="44" dur="500" fill="hold"/>
                                        <p:tgtEl>
                                          <p:spTgt spid="37898"/>
                                        </p:tgtEl>
                                        <p:attrNameLst>
                                          <p:attrName>ppt_h</p:attrName>
                                        </p:attrNameLst>
                                      </p:cBhvr>
                                      <p:tavLst>
                                        <p:tav tm="0">
                                          <p:val>
                                            <p:strVal val="#ppt_h"/>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5" presetClass="entr" presetSubtype="0" fill="hold" grpId="0" nodeType="clickEffect">
                                  <p:stCondLst>
                                    <p:cond delay="0"/>
                                  </p:stCondLst>
                                  <p:childTnLst>
                                    <p:set>
                                      <p:cBhvr>
                                        <p:cTn id="48" dur="1" fill="hold">
                                          <p:stCondLst>
                                            <p:cond delay="0"/>
                                          </p:stCondLst>
                                        </p:cTn>
                                        <p:tgtEl>
                                          <p:spTgt spid="37902"/>
                                        </p:tgtEl>
                                        <p:attrNameLst>
                                          <p:attrName>style.visibility</p:attrName>
                                        </p:attrNameLst>
                                      </p:cBhvr>
                                      <p:to>
                                        <p:strVal val="visible"/>
                                      </p:to>
                                    </p:set>
                                    <p:animEffect transition="in" filter="fade">
                                      <p:cBhvr>
                                        <p:cTn id="49" dur="500"/>
                                        <p:tgtEl>
                                          <p:spTgt spid="37902"/>
                                        </p:tgtEl>
                                      </p:cBhvr>
                                    </p:animEffect>
                                    <p:anim calcmode="lin" valueType="num">
                                      <p:cBhvr>
                                        <p:cTn id="50" dur="500" fill="hold"/>
                                        <p:tgtEl>
                                          <p:spTgt spid="37902"/>
                                        </p:tgtEl>
                                        <p:attrNameLst>
                                          <p:attrName>ppt_w</p:attrName>
                                        </p:attrNameLst>
                                      </p:cBhvr>
                                      <p:tavLst>
                                        <p:tav tm="0" fmla="#ppt_w*sin(2.5*pi*$)">
                                          <p:val>
                                            <p:fltVal val="0"/>
                                          </p:val>
                                        </p:tav>
                                        <p:tav tm="100000">
                                          <p:val>
                                            <p:fltVal val="1"/>
                                          </p:val>
                                        </p:tav>
                                      </p:tavLst>
                                    </p:anim>
                                    <p:anim calcmode="lin" valueType="num">
                                      <p:cBhvr>
                                        <p:cTn id="51" dur="500" fill="hold"/>
                                        <p:tgtEl>
                                          <p:spTgt spid="37902"/>
                                        </p:tgtEl>
                                        <p:attrNameLst>
                                          <p:attrName>ppt_h</p:attrName>
                                        </p:attrNameLst>
                                      </p:cBhvr>
                                      <p:tavLst>
                                        <p:tav tm="0">
                                          <p:val>
                                            <p:strVal val="#ppt_h"/>
                                          </p:val>
                                        </p:tav>
                                        <p:tav tm="100000">
                                          <p:val>
                                            <p:strVal val="#ppt_h"/>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5" presetClass="entr" presetSubtype="0" fill="hold" grpId="0" nodeType="clickEffect">
                                  <p:stCondLst>
                                    <p:cond delay="0"/>
                                  </p:stCondLst>
                                  <p:childTnLst>
                                    <p:set>
                                      <p:cBhvr>
                                        <p:cTn id="55" dur="1" fill="hold">
                                          <p:stCondLst>
                                            <p:cond delay="0"/>
                                          </p:stCondLst>
                                        </p:cTn>
                                        <p:tgtEl>
                                          <p:spTgt spid="37900"/>
                                        </p:tgtEl>
                                        <p:attrNameLst>
                                          <p:attrName>style.visibility</p:attrName>
                                        </p:attrNameLst>
                                      </p:cBhvr>
                                      <p:to>
                                        <p:strVal val="visible"/>
                                      </p:to>
                                    </p:set>
                                    <p:animEffect transition="in" filter="fade">
                                      <p:cBhvr>
                                        <p:cTn id="56" dur="500"/>
                                        <p:tgtEl>
                                          <p:spTgt spid="37900"/>
                                        </p:tgtEl>
                                      </p:cBhvr>
                                    </p:animEffect>
                                    <p:anim calcmode="lin" valueType="num">
                                      <p:cBhvr>
                                        <p:cTn id="57" dur="500" fill="hold"/>
                                        <p:tgtEl>
                                          <p:spTgt spid="37900"/>
                                        </p:tgtEl>
                                        <p:attrNameLst>
                                          <p:attrName>ppt_w</p:attrName>
                                        </p:attrNameLst>
                                      </p:cBhvr>
                                      <p:tavLst>
                                        <p:tav tm="0" fmla="#ppt_w*sin(2.5*pi*$)">
                                          <p:val>
                                            <p:fltVal val="0"/>
                                          </p:val>
                                        </p:tav>
                                        <p:tav tm="100000">
                                          <p:val>
                                            <p:fltVal val="1"/>
                                          </p:val>
                                        </p:tav>
                                      </p:tavLst>
                                    </p:anim>
                                    <p:anim calcmode="lin" valueType="num">
                                      <p:cBhvr>
                                        <p:cTn id="58" dur="500" fill="hold"/>
                                        <p:tgtEl>
                                          <p:spTgt spid="3790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3" grpId="0" animBg="1"/>
      <p:bldP spid="37898" grpId="0" animBg="1"/>
      <p:bldP spid="50184" grpId="0" animBg="1"/>
      <p:bldP spid="50179" grpId="0" animBg="1"/>
      <p:bldP spid="50181" grpId="0" animBg="1"/>
      <p:bldP spid="37900" grpId="0" animBg="1"/>
      <p:bldP spid="37902"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idx="4294967295"/>
          </p:nvPr>
        </p:nvSpPr>
        <p:spPr>
          <a:xfrm>
            <a:off x="971550" y="260350"/>
            <a:ext cx="7848600" cy="792163"/>
          </a:xfrm>
        </p:spPr>
        <p:txBody>
          <a:bodyPr/>
          <a:lstStyle/>
          <a:p>
            <a:pPr eaLnBrk="1" hangingPunct="1"/>
            <a:r>
              <a:rPr lang="de-AT" smtClean="0">
                <a:solidFill>
                  <a:srgbClr val="BD2716"/>
                </a:solidFill>
              </a:rPr>
              <a:t>Kategorisierung von Kooperationen</a:t>
            </a:r>
            <a:endParaRPr lang="de-DE" smtClean="0">
              <a:solidFill>
                <a:srgbClr val="BD2716"/>
              </a:solidFill>
            </a:endParaRPr>
          </a:p>
        </p:txBody>
      </p:sp>
      <p:sp>
        <p:nvSpPr>
          <p:cNvPr id="25602"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a:solidFill>
                <a:srgbClr val="000000"/>
              </a:solidFill>
            </a:endParaRPr>
          </a:p>
        </p:txBody>
      </p:sp>
      <p:graphicFrame>
        <p:nvGraphicFramePr>
          <p:cNvPr id="5" name="Tabelle 4"/>
          <p:cNvGraphicFramePr>
            <a:graphicFrameLocks noGrp="1"/>
          </p:cNvGraphicFramePr>
          <p:nvPr/>
        </p:nvGraphicFramePr>
        <p:xfrm>
          <a:off x="0" y="1196752"/>
          <a:ext cx="9144001" cy="6213611"/>
        </p:xfrm>
        <a:graphic>
          <a:graphicData uri="http://schemas.openxmlformats.org/drawingml/2006/table">
            <a:tbl>
              <a:tblPr/>
              <a:tblGrid>
                <a:gridCol w="395536"/>
                <a:gridCol w="864096"/>
                <a:gridCol w="3816595"/>
                <a:gridCol w="4067774"/>
              </a:tblGrid>
              <a:tr h="619555">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rgbClr val="E90D0D"/>
                          </a:solidFill>
                          <a:effectLst/>
                          <a:latin typeface="Arial" pitchFamily="34" charset="0"/>
                          <a:ea typeface="MS PGothic" pitchFamily="34" charset="-128"/>
                        </a:rPr>
                        <a:t>Nach Art des </a:t>
                      </a:r>
                      <a:r>
                        <a:rPr kumimoji="0" lang="de-AT" sz="1600" b="0" i="0" u="none" strike="noStrike" cap="none" normalizeH="0" baseline="0" dirty="0" err="1" smtClean="0">
                          <a:ln>
                            <a:noFill/>
                          </a:ln>
                          <a:solidFill>
                            <a:srgbClr val="E90D0D"/>
                          </a:solidFill>
                          <a:effectLst/>
                          <a:latin typeface="Arial" pitchFamily="34" charset="0"/>
                          <a:ea typeface="MS PGothic" pitchFamily="34" charset="-128"/>
                        </a:rPr>
                        <a:t>Engage-ments</a:t>
                      </a:r>
                      <a:r>
                        <a:rPr kumimoji="0" lang="de-AT" sz="1600" b="0" i="0" u="none" strike="noStrike" cap="none" normalizeH="0" baseline="0" dirty="0" smtClean="0">
                          <a:ln>
                            <a:noFill/>
                          </a:ln>
                          <a:solidFill>
                            <a:srgbClr val="E90D0D"/>
                          </a:solidFill>
                          <a:effectLst/>
                          <a:latin typeface="Arial" pitchFamily="34" charset="0"/>
                          <a:ea typeface="MS PGothic" pitchFamily="34" charset="-128"/>
                        </a:rPr>
                        <a:t> der Gemeinde</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ED880E"/>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Investition in gemeindeeigene Anlagen/Dienstleistungen</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chemeClr val="bg1"/>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r>
              <a:tr h="485523">
                <a:tc gridSpan="2"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ED880E"/>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hMerge="1"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ED880E"/>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ja</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nein</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r>
              <a:tr h="227929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Finanzielle Beteiligung der Kommune</a:t>
                      </a:r>
                    </a:p>
                  </a:txBody>
                  <a:tcPr marL="36000" marR="36000" marT="18000" marB="18000" vert="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ja</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800" b="1" i="0" u="none" strike="noStrike" cap="none" normalizeH="0" baseline="0" dirty="0" smtClean="0">
                          <a:ln>
                            <a:noFill/>
                          </a:ln>
                          <a:solidFill>
                            <a:srgbClr val="000000"/>
                          </a:solidFill>
                          <a:effectLst/>
                          <a:latin typeface="Arial" pitchFamily="34" charset="0"/>
                          <a:ea typeface="MS PGothic" pitchFamily="34" charset="-128"/>
                        </a:rPr>
                        <a:t>Gemeinde als „Investor“ in </a:t>
                      </a:r>
                      <a:r>
                        <a:rPr kumimoji="0" lang="de-AT" sz="1800" b="1" i="0" u="sng" strike="noStrike" cap="none" normalizeH="0" baseline="0" dirty="0" smtClean="0">
                          <a:ln>
                            <a:noFill/>
                          </a:ln>
                          <a:solidFill>
                            <a:srgbClr val="000000"/>
                          </a:solidFill>
                          <a:effectLst/>
                          <a:latin typeface="Arial" pitchFamily="34" charset="0"/>
                          <a:ea typeface="MS PGothic" pitchFamily="34" charset="-128"/>
                        </a:rPr>
                        <a:t>Gemeindeprojekten</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AT" sz="1800" b="1" i="0" u="none" strike="noStrike" cap="none" normalizeH="0" baseline="0" dirty="0" smtClean="0">
                          <a:ln>
                            <a:noFill/>
                          </a:ln>
                          <a:solidFill>
                            <a:srgbClr val="000000"/>
                          </a:solidFill>
                          <a:effectLst/>
                          <a:latin typeface="Arial" pitchFamily="34" charset="0"/>
                          <a:ea typeface="MS PGothic" pitchFamily="34" charset="-128"/>
                        </a:rPr>
                        <a:t>Gemeinde als „Förderer“ von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AT" sz="1800" b="1" i="0" u="sng" strike="noStrike" cap="none" normalizeH="0" baseline="0" dirty="0" smtClean="0">
                          <a:ln>
                            <a:noFill/>
                          </a:ln>
                          <a:solidFill>
                            <a:srgbClr val="000000"/>
                          </a:solidFill>
                          <a:effectLst/>
                          <a:latin typeface="Arial" pitchFamily="34" charset="0"/>
                          <a:ea typeface="MS PGothic" pitchFamily="34" charset="-128"/>
                        </a:rPr>
                        <a:t>Privatprojekten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829235">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chemeClr val="bg1"/>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nein</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AT" sz="1800" b="1" i="0" u="none" strike="noStrike" cap="none" normalizeH="0" baseline="0" dirty="0" smtClean="0">
                          <a:ln>
                            <a:noFill/>
                          </a:ln>
                          <a:solidFill>
                            <a:srgbClr val="000000"/>
                          </a:solidFill>
                          <a:effectLst/>
                          <a:latin typeface="Arial" pitchFamily="34" charset="0"/>
                          <a:ea typeface="MS PGothic" pitchFamily="34" charset="-128"/>
                        </a:rPr>
                        <a:t>Gemeinde </a:t>
                      </a:r>
                      <a:r>
                        <a:rPr kumimoji="0" lang="de-AT" sz="1800" b="1" i="0" u="none" strike="noStrike" cap="none" normalizeH="0" baseline="0" smtClean="0">
                          <a:ln>
                            <a:noFill/>
                          </a:ln>
                          <a:solidFill>
                            <a:srgbClr val="000000"/>
                          </a:solidFill>
                          <a:effectLst/>
                          <a:latin typeface="Arial" pitchFamily="34" charset="0"/>
                          <a:ea typeface="MS PGothic" pitchFamily="34" charset="-128"/>
                        </a:rPr>
                        <a:t>als „Nutzer“</a:t>
                      </a:r>
                      <a:endParaRPr kumimoji="0" lang="de-AT" sz="1800" b="1"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AT" sz="1800" b="1" i="0" u="none" strike="noStrike" cap="none" normalizeH="0" baseline="0" dirty="0" smtClean="0">
                          <a:ln>
                            <a:noFill/>
                          </a:ln>
                          <a:solidFill>
                            <a:srgbClr val="000000"/>
                          </a:solidFill>
                          <a:effectLst/>
                          <a:latin typeface="Arial" pitchFamily="34" charset="0"/>
                          <a:ea typeface="MS PGothic" pitchFamily="34" charset="-128"/>
                        </a:rPr>
                        <a:t>fremdfinanzierter </a:t>
                      </a:r>
                      <a:r>
                        <a:rPr kumimoji="0" lang="de-AT" sz="1800" b="1" i="0" u="sng" strike="noStrike" cap="none" normalizeH="0" baseline="0" dirty="0" smtClean="0">
                          <a:ln>
                            <a:noFill/>
                          </a:ln>
                          <a:solidFill>
                            <a:srgbClr val="000000"/>
                          </a:solidFill>
                          <a:effectLst/>
                          <a:latin typeface="Arial" pitchFamily="34" charset="0"/>
                          <a:ea typeface="MS PGothic" pitchFamily="34" charset="-128"/>
                        </a:rPr>
                        <a:t>Gemeindeprojekte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1"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AT" sz="1800" b="1" i="0" u="none" strike="noStrike" cap="none" normalizeH="0" baseline="0" dirty="0" smtClean="0">
                          <a:ln>
                            <a:noFill/>
                          </a:ln>
                          <a:solidFill>
                            <a:srgbClr val="000000"/>
                          </a:solidFill>
                          <a:effectLst/>
                          <a:latin typeface="Arial" pitchFamily="34" charset="0"/>
                          <a:ea typeface="MS PGothic" pitchFamily="34" charset="-128"/>
                        </a:rPr>
                        <a:t>Gemeinde als „</a:t>
                      </a:r>
                      <a:r>
                        <a:rPr kumimoji="0" lang="de-AT" sz="1800" b="1" i="0" u="none" strike="noStrike" cap="none" normalizeH="0" baseline="0" dirty="0" err="1" smtClean="0">
                          <a:ln>
                            <a:noFill/>
                          </a:ln>
                          <a:solidFill>
                            <a:srgbClr val="000000"/>
                          </a:solidFill>
                          <a:effectLst/>
                          <a:latin typeface="Arial" pitchFamily="34" charset="0"/>
                          <a:ea typeface="MS PGothic" pitchFamily="34" charset="-128"/>
                        </a:rPr>
                        <a:t>Enabler</a:t>
                      </a:r>
                      <a:r>
                        <a:rPr kumimoji="0" lang="de-AT" sz="1800" b="1" i="0" u="none" strike="noStrike" cap="none" normalizeH="0" baseline="0" dirty="0" smtClean="0">
                          <a:ln>
                            <a:noFill/>
                          </a:ln>
                          <a:solidFill>
                            <a:srgbClr val="000000"/>
                          </a:solidFill>
                          <a:effectLst/>
                          <a:latin typeface="Arial" pitchFamily="34" charset="0"/>
                          <a:ea typeface="MS PGothic" pitchFamily="34" charset="-128"/>
                        </a:rPr>
                        <a:t>“ fremdfinanzierter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AT" sz="1800" b="1" i="0" u="sng" strike="noStrike" cap="none" normalizeH="0" baseline="0" dirty="0" smtClean="0">
                          <a:ln>
                            <a:noFill/>
                          </a:ln>
                          <a:solidFill>
                            <a:srgbClr val="000000"/>
                          </a:solidFill>
                          <a:effectLst/>
                          <a:latin typeface="Arial" pitchFamily="34" charset="0"/>
                          <a:ea typeface="MS PGothic" pitchFamily="34" charset="-128"/>
                        </a:rPr>
                        <a:t>Privatprojekte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6" name="Foliennummernplatzhalter 5"/>
          <p:cNvSpPr>
            <a:spLocks noGrp="1"/>
          </p:cNvSpPr>
          <p:nvPr>
            <p:ph type="sldNum" sz="quarter" idx="4"/>
          </p:nvPr>
        </p:nvSpPr>
        <p:spPr/>
        <p:txBody>
          <a:bodyPr/>
          <a:lstStyle/>
          <a:p>
            <a:fld id="{9CE83237-9A84-4C69-81F8-A0455110BDC7}" type="slidenum">
              <a:rPr lang="de-AT" smtClean="0"/>
              <a:pPr/>
              <a:t>5</a:t>
            </a:fld>
            <a:endParaRPr lang="de-AT"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idx="4294967295"/>
          </p:nvPr>
        </p:nvSpPr>
        <p:spPr>
          <a:xfrm>
            <a:off x="971550" y="260350"/>
            <a:ext cx="7848600" cy="792163"/>
          </a:xfrm>
        </p:spPr>
        <p:txBody>
          <a:bodyPr/>
          <a:lstStyle/>
          <a:p>
            <a:pPr eaLnBrk="1" hangingPunct="1"/>
            <a:r>
              <a:rPr lang="de-AT" smtClean="0">
                <a:solidFill>
                  <a:srgbClr val="BD2716"/>
                </a:solidFill>
              </a:rPr>
              <a:t>Konzepte für Kooperationstypen</a:t>
            </a:r>
            <a:endParaRPr lang="de-DE" smtClean="0">
              <a:solidFill>
                <a:srgbClr val="BD2716"/>
              </a:solidFill>
            </a:endParaRPr>
          </a:p>
        </p:txBody>
      </p:sp>
      <p:sp>
        <p:nvSpPr>
          <p:cNvPr id="27650"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a:solidFill>
                <a:srgbClr val="000000"/>
              </a:solidFill>
            </a:endParaRPr>
          </a:p>
        </p:txBody>
      </p:sp>
      <p:graphicFrame>
        <p:nvGraphicFramePr>
          <p:cNvPr id="5" name="Tabelle 4"/>
          <p:cNvGraphicFramePr>
            <a:graphicFrameLocks noGrp="1"/>
          </p:cNvGraphicFramePr>
          <p:nvPr/>
        </p:nvGraphicFramePr>
        <p:xfrm>
          <a:off x="0" y="908720"/>
          <a:ext cx="9144001" cy="6213611"/>
        </p:xfrm>
        <a:graphic>
          <a:graphicData uri="http://schemas.openxmlformats.org/drawingml/2006/table">
            <a:tbl>
              <a:tblPr/>
              <a:tblGrid>
                <a:gridCol w="395536"/>
                <a:gridCol w="864096"/>
                <a:gridCol w="3816595"/>
                <a:gridCol w="4067774"/>
              </a:tblGrid>
              <a:tr h="619555">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rgbClr val="E90D0D"/>
                          </a:solidFill>
                          <a:effectLst/>
                          <a:latin typeface="Arial" pitchFamily="34" charset="0"/>
                          <a:ea typeface="MS PGothic" pitchFamily="34" charset="-128"/>
                        </a:rPr>
                        <a:t>Nach Art des </a:t>
                      </a:r>
                      <a:r>
                        <a:rPr kumimoji="0" lang="de-AT" sz="1600" b="0" i="0" u="none" strike="noStrike" cap="none" normalizeH="0" baseline="0" dirty="0" err="1" smtClean="0">
                          <a:ln>
                            <a:noFill/>
                          </a:ln>
                          <a:solidFill>
                            <a:srgbClr val="E90D0D"/>
                          </a:solidFill>
                          <a:effectLst/>
                          <a:latin typeface="Arial" pitchFamily="34" charset="0"/>
                          <a:ea typeface="MS PGothic" pitchFamily="34" charset="-128"/>
                        </a:rPr>
                        <a:t>Engage-ments</a:t>
                      </a:r>
                      <a:r>
                        <a:rPr kumimoji="0" lang="de-AT" sz="1600" b="0" i="0" u="none" strike="noStrike" cap="none" normalizeH="0" baseline="0" dirty="0" smtClean="0">
                          <a:ln>
                            <a:noFill/>
                          </a:ln>
                          <a:solidFill>
                            <a:srgbClr val="E90D0D"/>
                          </a:solidFill>
                          <a:effectLst/>
                          <a:latin typeface="Arial" pitchFamily="34" charset="0"/>
                          <a:ea typeface="MS PGothic" pitchFamily="34" charset="-128"/>
                        </a:rPr>
                        <a:t> der Gemeinde</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ED880E"/>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Investition in gemeindeeigene Anlagen/Dienstleistungen</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chemeClr val="bg1"/>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r>
              <a:tr h="485523">
                <a:tc gridSpan="2"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ED880E"/>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hMerge="1"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ED880E"/>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ja</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nein</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r>
              <a:tr h="227929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Finanzielle Beteiligung der Kommune</a:t>
                      </a:r>
                    </a:p>
                  </a:txBody>
                  <a:tcPr marL="36000" marR="36000" marT="18000" marB="18000" vert="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ja</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829235">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chemeClr val="bg1"/>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nein</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1"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6" name="Abgerundetes Rechteck 5"/>
          <p:cNvSpPr>
            <a:spLocks noChangeArrowheads="1"/>
          </p:cNvSpPr>
          <p:nvPr/>
        </p:nvSpPr>
        <p:spPr bwMode="auto">
          <a:xfrm>
            <a:off x="7380312" y="4581128"/>
            <a:ext cx="1512168" cy="936104"/>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spPr>
        <p:txBody>
          <a:bodyPr lIns="36000" tIns="0" rIns="36000" bIns="0" anchor="ctr">
            <a:normAutofit/>
          </a:bodyPr>
          <a:lstStyle/>
          <a:p>
            <a:pPr algn="ctr">
              <a:lnSpc>
                <a:spcPct val="90000"/>
              </a:lnSpc>
              <a:defRPr/>
            </a:pPr>
            <a:r>
              <a:rPr lang="de-AT" sz="1400" baseline="0" dirty="0">
                <a:solidFill>
                  <a:srgbClr val="000000"/>
                </a:solidFill>
                <a:latin typeface="+mj-lt"/>
                <a:cs typeface="Arial" pitchFamily="34" charset="0"/>
              </a:rPr>
              <a:t>Planungs-vorgaben, </a:t>
            </a:r>
            <a:r>
              <a:rPr lang="de-AT" sz="1400" baseline="0" dirty="0" err="1">
                <a:solidFill>
                  <a:srgbClr val="000000"/>
                </a:solidFill>
                <a:latin typeface="+mj-lt"/>
                <a:cs typeface="Arial" pitchFamily="34" charset="0"/>
              </a:rPr>
              <a:t>Win-Win</a:t>
            </a:r>
            <a:r>
              <a:rPr lang="de-AT" sz="1400" baseline="0" dirty="0">
                <a:solidFill>
                  <a:srgbClr val="000000"/>
                </a:solidFill>
                <a:latin typeface="+mj-lt"/>
                <a:cs typeface="Arial" pitchFamily="34" charset="0"/>
              </a:rPr>
              <a:t> Verein-</a:t>
            </a:r>
            <a:r>
              <a:rPr lang="de-AT" sz="1400" baseline="0" dirty="0" err="1">
                <a:solidFill>
                  <a:srgbClr val="000000"/>
                </a:solidFill>
                <a:latin typeface="+mj-lt"/>
                <a:cs typeface="Arial" pitchFamily="34" charset="0"/>
              </a:rPr>
              <a:t>barungen</a:t>
            </a:r>
            <a:endParaRPr lang="de-AT" sz="1400" baseline="0" dirty="0">
              <a:solidFill>
                <a:srgbClr val="000000"/>
              </a:solidFill>
              <a:latin typeface="+mj-lt"/>
              <a:cs typeface="Arial" pitchFamily="34" charset="0"/>
            </a:endParaRPr>
          </a:p>
        </p:txBody>
      </p:sp>
      <p:sp>
        <p:nvSpPr>
          <p:cNvPr id="7" name="Abgerundetes Rechteck 6"/>
          <p:cNvSpPr>
            <a:spLocks noChangeArrowheads="1"/>
          </p:cNvSpPr>
          <p:nvPr/>
        </p:nvSpPr>
        <p:spPr bwMode="auto">
          <a:xfrm>
            <a:off x="1691680" y="5832648"/>
            <a:ext cx="1368152" cy="90872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spPr>
        <p:txBody>
          <a:bodyPr lIns="36000" tIns="0" rIns="36000" bIns="0" anchor="ctr">
            <a:normAutofit/>
          </a:bodyPr>
          <a:lstStyle/>
          <a:p>
            <a:pPr algn="ctr">
              <a:lnSpc>
                <a:spcPct val="90000"/>
              </a:lnSpc>
            </a:pPr>
            <a:r>
              <a:rPr lang="de-AT" sz="1400" baseline="0">
                <a:solidFill>
                  <a:srgbClr val="000000"/>
                </a:solidFill>
                <a:latin typeface="Arial" pitchFamily="34" charset="0"/>
                <a:cs typeface="Arial" pitchFamily="34" charset="0"/>
              </a:rPr>
              <a:t>Gemeinde als „Testbed</a:t>
            </a:r>
            <a:r>
              <a:rPr lang="de-AT" altLang="de-AT" sz="1400" baseline="0">
                <a:solidFill>
                  <a:srgbClr val="000000"/>
                </a:solidFill>
                <a:latin typeface="Arial" pitchFamily="34" charset="0"/>
                <a:cs typeface="Arial" pitchFamily="34" charset="0"/>
              </a:rPr>
              <a:t>“</a:t>
            </a:r>
            <a:r>
              <a:rPr lang="de-AT" sz="1400" baseline="0">
                <a:solidFill>
                  <a:srgbClr val="000000"/>
                </a:solidFill>
                <a:latin typeface="Arial" pitchFamily="34" charset="0"/>
                <a:cs typeface="Arial" pitchFamily="34" charset="0"/>
              </a:rPr>
              <a:t> in Forschungs-/ Demoprojekten </a:t>
            </a:r>
          </a:p>
        </p:txBody>
      </p:sp>
      <p:sp>
        <p:nvSpPr>
          <p:cNvPr id="8" name="Abgerundetes Rechteck 7"/>
          <p:cNvSpPr>
            <a:spLocks noChangeArrowheads="1"/>
          </p:cNvSpPr>
          <p:nvPr/>
        </p:nvSpPr>
        <p:spPr bwMode="auto">
          <a:xfrm>
            <a:off x="7380312" y="3284984"/>
            <a:ext cx="1440160" cy="864096"/>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spPr>
        <p:txBody>
          <a:bodyPr lIns="36000" tIns="0" rIns="36000" bIns="0" anchor="ctr">
            <a:normAutofit/>
          </a:bodyPr>
          <a:lstStyle/>
          <a:p>
            <a:pPr algn="ctr">
              <a:lnSpc>
                <a:spcPct val="80000"/>
              </a:lnSpc>
            </a:pPr>
            <a:r>
              <a:rPr lang="de-AT" sz="1400" baseline="0">
                <a:solidFill>
                  <a:srgbClr val="000000"/>
                </a:solidFill>
                <a:latin typeface="Arial" pitchFamily="34" charset="0"/>
                <a:cs typeface="Arial" pitchFamily="34" charset="0"/>
              </a:rPr>
              <a:t>Übernahme von Ausfalls-haftungen</a:t>
            </a:r>
          </a:p>
        </p:txBody>
      </p:sp>
      <p:sp>
        <p:nvSpPr>
          <p:cNvPr id="9" name="Abgerundetes Rechteck 5"/>
          <p:cNvSpPr>
            <a:spLocks noChangeArrowheads="1"/>
          </p:cNvSpPr>
          <p:nvPr/>
        </p:nvSpPr>
        <p:spPr bwMode="auto">
          <a:xfrm>
            <a:off x="2267744" y="2924944"/>
            <a:ext cx="1548334" cy="720477"/>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spPr>
        <p:txBody>
          <a:bodyPr lIns="36000" tIns="0" rIns="36000" bIns="0" anchor="ctr">
            <a:normAutofit/>
          </a:bodyPr>
          <a:lstStyle/>
          <a:p>
            <a:pPr algn="ctr">
              <a:lnSpc>
                <a:spcPct val="80000"/>
              </a:lnSpc>
              <a:defRPr/>
            </a:pPr>
            <a:r>
              <a:rPr lang="de-AT" sz="1400" baseline="0" dirty="0">
                <a:solidFill>
                  <a:srgbClr val="000000"/>
                </a:solidFill>
                <a:latin typeface="+mj-lt"/>
                <a:cs typeface="Arial" pitchFamily="34" charset="0"/>
              </a:rPr>
              <a:t>Gemeinsame Gesellschaft</a:t>
            </a:r>
          </a:p>
        </p:txBody>
      </p:sp>
      <p:sp>
        <p:nvSpPr>
          <p:cNvPr id="10" name="Abgerundetes Rechteck 9"/>
          <p:cNvSpPr>
            <a:spLocks noChangeArrowheads="1"/>
          </p:cNvSpPr>
          <p:nvPr/>
        </p:nvSpPr>
        <p:spPr bwMode="auto">
          <a:xfrm>
            <a:off x="3203848" y="4509120"/>
            <a:ext cx="1296144" cy="1008112"/>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spPr>
        <p:txBody>
          <a:bodyPr lIns="36000" tIns="0" rIns="36000" bIns="0" anchor="ctr">
            <a:normAutofit/>
          </a:bodyPr>
          <a:lstStyle/>
          <a:p>
            <a:pPr algn="ctr">
              <a:lnSpc>
                <a:spcPct val="80000"/>
              </a:lnSpc>
              <a:defRPr/>
            </a:pPr>
            <a:r>
              <a:rPr lang="de-AT" sz="1400" baseline="0" dirty="0">
                <a:solidFill>
                  <a:srgbClr val="000000"/>
                </a:solidFill>
                <a:latin typeface="+mj-lt"/>
                <a:cs typeface="Arial" pitchFamily="34" charset="0"/>
              </a:rPr>
              <a:t>Einspar-</a:t>
            </a:r>
          </a:p>
          <a:p>
            <a:pPr algn="ctr">
              <a:lnSpc>
                <a:spcPct val="80000"/>
              </a:lnSpc>
              <a:defRPr/>
            </a:pPr>
            <a:r>
              <a:rPr lang="de-AT" sz="1400" baseline="0" dirty="0">
                <a:solidFill>
                  <a:srgbClr val="000000"/>
                </a:solidFill>
                <a:latin typeface="+mj-lt"/>
                <a:cs typeface="Arial" pitchFamily="34" charset="0"/>
              </a:rPr>
              <a:t>Contracting</a:t>
            </a:r>
          </a:p>
        </p:txBody>
      </p:sp>
      <p:sp>
        <p:nvSpPr>
          <p:cNvPr id="11" name="Abgerundetes Rechteck 10"/>
          <p:cNvSpPr>
            <a:spLocks noChangeArrowheads="1"/>
          </p:cNvSpPr>
          <p:nvPr/>
        </p:nvSpPr>
        <p:spPr bwMode="auto">
          <a:xfrm>
            <a:off x="7380312" y="5760640"/>
            <a:ext cx="1440160" cy="98072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spPr>
        <p:txBody>
          <a:bodyPr lIns="36000" tIns="0" rIns="36000" bIns="0" anchor="ctr">
            <a:normAutofit/>
          </a:bodyPr>
          <a:lstStyle/>
          <a:p>
            <a:pPr algn="ctr">
              <a:lnSpc>
                <a:spcPct val="90000"/>
              </a:lnSpc>
            </a:pPr>
            <a:r>
              <a:rPr lang="de-AT" sz="1400" baseline="0">
                <a:solidFill>
                  <a:srgbClr val="000000"/>
                </a:solidFill>
                <a:latin typeface="Arial" pitchFamily="34" charset="0"/>
                <a:cs typeface="Arial" pitchFamily="34" charset="0"/>
              </a:rPr>
              <a:t>Bereitstellung von Assets für Bürgerbeteili-gungsmodelle </a:t>
            </a:r>
          </a:p>
        </p:txBody>
      </p:sp>
      <p:sp>
        <p:nvSpPr>
          <p:cNvPr id="12" name="Abgerundetes Rechteck 11"/>
          <p:cNvSpPr>
            <a:spLocks noChangeArrowheads="1"/>
          </p:cNvSpPr>
          <p:nvPr/>
        </p:nvSpPr>
        <p:spPr bwMode="auto">
          <a:xfrm>
            <a:off x="5364088" y="4581128"/>
            <a:ext cx="1512168" cy="1224136"/>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spPr>
        <p:txBody>
          <a:bodyPr lIns="36000" tIns="0" rIns="36000" bIns="0" anchor="ctr">
            <a:normAutofit/>
          </a:bodyPr>
          <a:lstStyle/>
          <a:p>
            <a:pPr algn="ctr">
              <a:lnSpc>
                <a:spcPct val="80000"/>
              </a:lnSpc>
            </a:pPr>
            <a:r>
              <a:rPr lang="de-AT" sz="1400" baseline="0">
                <a:solidFill>
                  <a:srgbClr val="000000"/>
                </a:solidFill>
                <a:latin typeface="Arial" pitchFamily="34" charset="0"/>
                <a:cs typeface="Arial" pitchFamily="34" charset="0"/>
              </a:rPr>
              <a:t>Gemeinde als unabhängiger Projekt-befürworter</a:t>
            </a:r>
          </a:p>
        </p:txBody>
      </p:sp>
      <p:sp>
        <p:nvSpPr>
          <p:cNvPr id="13" name="Abgerundetes Rechteck 5"/>
          <p:cNvSpPr>
            <a:spLocks noChangeArrowheads="1"/>
          </p:cNvSpPr>
          <p:nvPr/>
        </p:nvSpPr>
        <p:spPr bwMode="auto">
          <a:xfrm>
            <a:off x="5220072" y="2636912"/>
            <a:ext cx="1944216" cy="144016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spPr>
        <p:txBody>
          <a:bodyPr lIns="36000" tIns="0" rIns="36000" bIns="0" anchor="ctr">
            <a:normAutofit/>
          </a:bodyPr>
          <a:lstStyle/>
          <a:p>
            <a:pPr algn="ctr">
              <a:lnSpc>
                <a:spcPct val="80000"/>
              </a:lnSpc>
            </a:pPr>
            <a:r>
              <a:rPr lang="de-AT" sz="1400" baseline="0">
                <a:solidFill>
                  <a:srgbClr val="000000"/>
                </a:solidFill>
                <a:latin typeface="Arial" pitchFamily="34" charset="0"/>
                <a:cs typeface="Arial" pitchFamily="34" charset="0"/>
              </a:rPr>
              <a:t>Projektförderung durch Gemeinde</a:t>
            </a:r>
          </a:p>
        </p:txBody>
      </p:sp>
      <p:sp>
        <p:nvSpPr>
          <p:cNvPr id="14" name="Foliennummernplatzhalter 13"/>
          <p:cNvSpPr>
            <a:spLocks noGrp="1"/>
          </p:cNvSpPr>
          <p:nvPr>
            <p:ph type="sldNum" sz="quarter" idx="4"/>
          </p:nvPr>
        </p:nvSpPr>
        <p:spPr/>
        <p:txBody>
          <a:bodyPr/>
          <a:lstStyle/>
          <a:p>
            <a:fld id="{9CE83237-9A84-4C69-81F8-A0455110BDC7}" type="slidenum">
              <a:rPr lang="de-AT" smtClean="0"/>
              <a:pPr/>
              <a:t>6</a:t>
            </a:fld>
            <a:endParaRPr lang="de-AT"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idx="4294967295"/>
          </p:nvPr>
        </p:nvSpPr>
        <p:spPr>
          <a:xfrm>
            <a:off x="1619250" y="260350"/>
            <a:ext cx="4537075" cy="792163"/>
          </a:xfrm>
        </p:spPr>
        <p:txBody>
          <a:bodyPr/>
          <a:lstStyle/>
          <a:p>
            <a:pPr algn="l" eaLnBrk="1" hangingPunct="1"/>
            <a:r>
              <a:rPr lang="de-AT" smtClean="0">
                <a:solidFill>
                  <a:srgbClr val="BD2716"/>
                </a:solidFill>
              </a:rPr>
              <a:t>Beispiele für erfolgreiche Kooperationstypen</a:t>
            </a:r>
            <a:endParaRPr lang="de-DE" smtClean="0">
              <a:solidFill>
                <a:srgbClr val="BD2716"/>
              </a:solidFill>
            </a:endParaRPr>
          </a:p>
        </p:txBody>
      </p:sp>
      <p:sp>
        <p:nvSpPr>
          <p:cNvPr id="29698"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a:solidFill>
                <a:srgbClr val="000000"/>
              </a:solidFill>
            </a:endParaRPr>
          </a:p>
        </p:txBody>
      </p:sp>
      <p:graphicFrame>
        <p:nvGraphicFramePr>
          <p:cNvPr id="5" name="Tabelle 4"/>
          <p:cNvGraphicFramePr>
            <a:graphicFrameLocks noGrp="1"/>
          </p:cNvGraphicFramePr>
          <p:nvPr/>
        </p:nvGraphicFramePr>
        <p:xfrm>
          <a:off x="0" y="1196752"/>
          <a:ext cx="9144001" cy="6213611"/>
        </p:xfrm>
        <a:graphic>
          <a:graphicData uri="http://schemas.openxmlformats.org/drawingml/2006/table">
            <a:tbl>
              <a:tblPr/>
              <a:tblGrid>
                <a:gridCol w="395536"/>
                <a:gridCol w="864096"/>
                <a:gridCol w="3816595"/>
                <a:gridCol w="4067774"/>
              </a:tblGrid>
              <a:tr h="619555">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rgbClr val="E90D0D"/>
                          </a:solidFill>
                          <a:effectLst/>
                          <a:latin typeface="Arial" pitchFamily="34" charset="0"/>
                          <a:ea typeface="MS PGothic" pitchFamily="34" charset="-128"/>
                        </a:rPr>
                        <a:t>Nach Art des </a:t>
                      </a:r>
                      <a:r>
                        <a:rPr kumimoji="0" lang="de-AT" sz="1600" b="0" i="0" u="none" strike="noStrike" cap="none" normalizeH="0" baseline="0" dirty="0" err="1" smtClean="0">
                          <a:ln>
                            <a:noFill/>
                          </a:ln>
                          <a:solidFill>
                            <a:srgbClr val="E90D0D"/>
                          </a:solidFill>
                          <a:effectLst/>
                          <a:latin typeface="Arial" pitchFamily="34" charset="0"/>
                          <a:ea typeface="MS PGothic" pitchFamily="34" charset="-128"/>
                        </a:rPr>
                        <a:t>Engage-ments</a:t>
                      </a:r>
                      <a:r>
                        <a:rPr kumimoji="0" lang="de-AT" sz="1600" b="0" i="0" u="none" strike="noStrike" cap="none" normalizeH="0" baseline="0" dirty="0" smtClean="0">
                          <a:ln>
                            <a:noFill/>
                          </a:ln>
                          <a:solidFill>
                            <a:srgbClr val="E90D0D"/>
                          </a:solidFill>
                          <a:effectLst/>
                          <a:latin typeface="Arial" pitchFamily="34" charset="0"/>
                          <a:ea typeface="MS PGothic" pitchFamily="34" charset="-128"/>
                        </a:rPr>
                        <a:t> der Gemeinde</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ED880E"/>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Investition in gemeindeeigene Anlagen/Dienstleistungen</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chemeClr val="bg1"/>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r>
              <a:tr h="485523">
                <a:tc gridSpan="2"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ED880E"/>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hMerge="1"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ED880E"/>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ja</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nein</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r>
              <a:tr h="227929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Finanzielle Beteiligung der Kommune</a:t>
                      </a:r>
                    </a:p>
                  </a:txBody>
                  <a:tcPr marL="36000" marR="36000" marT="18000" marB="18000" vert="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ja</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829235">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chemeClr val="bg1"/>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nein</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6" name="Abgerundetes Rechteck 5">
            <a:hlinkClick r:id="rId3" action="ppaction://hlinksldjump"/>
          </p:cNvPr>
          <p:cNvSpPr>
            <a:spLocks noChangeArrowheads="1"/>
          </p:cNvSpPr>
          <p:nvPr/>
        </p:nvSpPr>
        <p:spPr bwMode="auto">
          <a:xfrm>
            <a:off x="7452320" y="4725144"/>
            <a:ext cx="1368152" cy="864096"/>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700" baseline="0">
                <a:solidFill>
                  <a:srgbClr val="000000"/>
                </a:solidFill>
                <a:latin typeface="Arial" pitchFamily="34" charset="0"/>
                <a:cs typeface="Arial" pitchFamily="34" charset="0"/>
              </a:rPr>
              <a:t>HiT – ROSA ZUKUNFT </a:t>
            </a:r>
          </a:p>
        </p:txBody>
      </p:sp>
      <p:sp>
        <p:nvSpPr>
          <p:cNvPr id="7" name="Abgerundetes Rechteck 6"/>
          <p:cNvSpPr>
            <a:spLocks noChangeArrowheads="1"/>
          </p:cNvSpPr>
          <p:nvPr/>
        </p:nvSpPr>
        <p:spPr bwMode="auto">
          <a:xfrm>
            <a:off x="6012160" y="188640"/>
            <a:ext cx="1224136" cy="432048"/>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200" baseline="0">
                <a:solidFill>
                  <a:srgbClr val="000000"/>
                </a:solidFill>
                <a:latin typeface="Arial" pitchFamily="34" charset="0"/>
                <a:cs typeface="Arial" pitchFamily="34" charset="0"/>
              </a:rPr>
              <a:t>Detailbeschrei-bung verfügbar</a:t>
            </a:r>
          </a:p>
        </p:txBody>
      </p:sp>
      <p:sp>
        <p:nvSpPr>
          <p:cNvPr id="8" name="Abgerundetes Rechteck 7"/>
          <p:cNvSpPr>
            <a:spLocks noChangeArrowheads="1"/>
          </p:cNvSpPr>
          <p:nvPr/>
        </p:nvSpPr>
        <p:spPr bwMode="auto">
          <a:xfrm>
            <a:off x="6012160" y="692696"/>
            <a:ext cx="1224136" cy="432048"/>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r>
              <a:rPr lang="de-AT" sz="1200" baseline="0">
                <a:solidFill>
                  <a:schemeClr val="bg1"/>
                </a:solidFill>
                <a:latin typeface="Arial" pitchFamily="34" charset="0"/>
                <a:cs typeface="Arial" pitchFamily="34" charset="0"/>
              </a:rPr>
              <a:t>Präsentation enthält Kurzinfo</a:t>
            </a:r>
          </a:p>
        </p:txBody>
      </p:sp>
      <p:sp>
        <p:nvSpPr>
          <p:cNvPr id="10" name="Abgerundetes Rechteck 9">
            <a:hlinkClick r:id="rId4" action="ppaction://hlinksldjump"/>
          </p:cNvPr>
          <p:cNvSpPr>
            <a:spLocks noChangeArrowheads="1"/>
          </p:cNvSpPr>
          <p:nvPr/>
        </p:nvSpPr>
        <p:spPr bwMode="auto">
          <a:xfrm>
            <a:off x="6516216" y="3789040"/>
            <a:ext cx="1368152" cy="648072"/>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dirty="0">
                <a:solidFill>
                  <a:srgbClr val="000000"/>
                </a:solidFill>
                <a:latin typeface="Arial" pitchFamily="34" charset="0"/>
                <a:cs typeface="Arial" pitchFamily="34" charset="0"/>
              </a:rPr>
              <a:t>Smart Community Großschönau </a:t>
            </a:r>
          </a:p>
        </p:txBody>
      </p:sp>
      <p:sp>
        <p:nvSpPr>
          <p:cNvPr id="11" name="Abgerundetes Rechteck 5">
            <a:hlinkClick r:id="rId5" action="ppaction://hlinksldjump"/>
          </p:cNvPr>
          <p:cNvSpPr>
            <a:spLocks noChangeArrowheads="1"/>
          </p:cNvSpPr>
          <p:nvPr/>
        </p:nvSpPr>
        <p:spPr bwMode="auto">
          <a:xfrm>
            <a:off x="2267744" y="2996952"/>
            <a:ext cx="1728192" cy="648072"/>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defRPr/>
            </a:pPr>
            <a:r>
              <a:rPr lang="de-AT" sz="1400" baseline="0" dirty="0">
                <a:solidFill>
                  <a:srgbClr val="000000"/>
                </a:solidFill>
                <a:latin typeface="+mj-lt"/>
                <a:cs typeface="Arial" pitchFamily="34" charset="0"/>
              </a:rPr>
              <a:t>Villacher Saubermacher</a:t>
            </a:r>
          </a:p>
        </p:txBody>
      </p:sp>
      <p:sp>
        <p:nvSpPr>
          <p:cNvPr id="12" name="Abgerundetes Rechteck 11">
            <a:hlinkClick r:id="rId6" action="ppaction://hlinksldjump"/>
          </p:cNvPr>
          <p:cNvSpPr>
            <a:spLocks noChangeArrowheads="1"/>
          </p:cNvSpPr>
          <p:nvPr/>
        </p:nvSpPr>
        <p:spPr bwMode="auto">
          <a:xfrm>
            <a:off x="3275856" y="4941168"/>
            <a:ext cx="1296144" cy="504056"/>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defRPr/>
            </a:pPr>
            <a:r>
              <a:rPr lang="de-AT" sz="1200" baseline="0" dirty="0">
                <a:solidFill>
                  <a:schemeClr val="bg1"/>
                </a:solidFill>
                <a:latin typeface="+mj-lt"/>
                <a:cs typeface="Arial" pitchFamily="34" charset="0"/>
              </a:rPr>
              <a:t>Contracting Pool Amstetten</a:t>
            </a:r>
          </a:p>
        </p:txBody>
      </p:sp>
      <p:sp>
        <p:nvSpPr>
          <p:cNvPr id="13" name="Abgerundetes Rechteck 12">
            <a:hlinkClick r:id="rId7" action="ppaction://hlinksldjump"/>
          </p:cNvPr>
          <p:cNvSpPr>
            <a:spLocks noChangeArrowheads="1"/>
          </p:cNvSpPr>
          <p:nvPr/>
        </p:nvSpPr>
        <p:spPr bwMode="auto">
          <a:xfrm>
            <a:off x="5148064" y="4797152"/>
            <a:ext cx="1368152" cy="792088"/>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90000"/>
              </a:lnSpc>
            </a:pPr>
            <a:r>
              <a:rPr lang="de-AT" sz="1200" baseline="0" dirty="0">
                <a:solidFill>
                  <a:schemeClr val="bg1"/>
                </a:solidFill>
                <a:latin typeface="Arial" pitchFamily="34" charset="0"/>
                <a:cs typeface="Arial" pitchFamily="34" charset="0"/>
              </a:rPr>
              <a:t>Smart </a:t>
            </a:r>
            <a:r>
              <a:rPr lang="de-AT" sz="1200" baseline="0" dirty="0" err="1">
                <a:solidFill>
                  <a:schemeClr val="bg1"/>
                </a:solidFill>
                <a:latin typeface="Arial" pitchFamily="34" charset="0"/>
                <a:cs typeface="Arial" pitchFamily="34" charset="0"/>
              </a:rPr>
              <a:t>low</a:t>
            </a:r>
            <a:r>
              <a:rPr lang="de-AT" sz="1200" baseline="0" dirty="0">
                <a:solidFill>
                  <a:schemeClr val="bg1"/>
                </a:solidFill>
                <a:latin typeface="Arial" pitchFamily="34" charset="0"/>
                <a:cs typeface="Arial" pitchFamily="34" charset="0"/>
              </a:rPr>
              <a:t> </a:t>
            </a:r>
            <a:r>
              <a:rPr lang="de-AT" sz="1200" baseline="0" dirty="0" err="1">
                <a:solidFill>
                  <a:schemeClr val="bg1"/>
                </a:solidFill>
                <a:latin typeface="Arial" pitchFamily="34" charset="0"/>
                <a:cs typeface="Arial" pitchFamily="34" charset="0"/>
              </a:rPr>
              <a:t>voltage</a:t>
            </a:r>
            <a:r>
              <a:rPr lang="de-AT" sz="1200" baseline="0" dirty="0">
                <a:solidFill>
                  <a:schemeClr val="bg1"/>
                </a:solidFill>
                <a:latin typeface="Arial" pitchFamily="34" charset="0"/>
                <a:cs typeface="Arial" pitchFamily="34" charset="0"/>
              </a:rPr>
              <a:t> </a:t>
            </a:r>
            <a:r>
              <a:rPr lang="de-AT" sz="1200" baseline="0" dirty="0" err="1">
                <a:solidFill>
                  <a:schemeClr val="bg1"/>
                </a:solidFill>
                <a:latin typeface="Arial" pitchFamily="34" charset="0"/>
                <a:cs typeface="Arial" pitchFamily="34" charset="0"/>
              </a:rPr>
              <a:t>Grid</a:t>
            </a:r>
            <a:r>
              <a:rPr lang="de-AT" sz="1200" baseline="0" dirty="0">
                <a:solidFill>
                  <a:schemeClr val="bg1"/>
                </a:solidFill>
                <a:latin typeface="Arial" pitchFamily="34" charset="0"/>
                <a:cs typeface="Arial" pitchFamily="34" charset="0"/>
              </a:rPr>
              <a:t> – Modellgemeinde </a:t>
            </a:r>
            <a:r>
              <a:rPr lang="de-AT" sz="1200" baseline="0" dirty="0" err="1">
                <a:solidFill>
                  <a:schemeClr val="bg1"/>
                </a:solidFill>
                <a:latin typeface="Arial" pitchFamily="34" charset="0"/>
                <a:cs typeface="Arial" pitchFamily="34" charset="0"/>
              </a:rPr>
              <a:t>Köstendorf</a:t>
            </a:r>
            <a:endParaRPr lang="de-AT" sz="1200" baseline="0" dirty="0">
              <a:solidFill>
                <a:schemeClr val="bg1"/>
              </a:solidFill>
              <a:latin typeface="Arial" pitchFamily="34" charset="0"/>
              <a:cs typeface="Arial" pitchFamily="34" charset="0"/>
            </a:endParaRPr>
          </a:p>
        </p:txBody>
      </p:sp>
      <p:sp>
        <p:nvSpPr>
          <p:cNvPr id="14" name="Abgerundetes Rechteck 5">
            <a:hlinkClick r:id="rId8" action="ppaction://hlinksldjump"/>
          </p:cNvPr>
          <p:cNvSpPr>
            <a:spLocks noChangeArrowheads="1"/>
          </p:cNvSpPr>
          <p:nvPr/>
        </p:nvSpPr>
        <p:spPr bwMode="auto">
          <a:xfrm>
            <a:off x="5148064" y="3789040"/>
            <a:ext cx="1296144" cy="648072"/>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400" baseline="0">
                <a:solidFill>
                  <a:srgbClr val="000000"/>
                </a:solidFill>
                <a:latin typeface="Arial" pitchFamily="34" charset="0"/>
                <a:cs typeface="Arial" pitchFamily="34" charset="0"/>
              </a:rPr>
              <a:t>Mitarbeiter-mobilität Tennengau</a:t>
            </a:r>
          </a:p>
        </p:txBody>
      </p:sp>
      <p:sp>
        <p:nvSpPr>
          <p:cNvPr id="15" name="Abgerundetes Rechteck 14">
            <a:hlinkClick r:id="rId9" action="ppaction://hlinksldjump"/>
          </p:cNvPr>
          <p:cNvSpPr>
            <a:spLocks noChangeArrowheads="1"/>
          </p:cNvSpPr>
          <p:nvPr/>
        </p:nvSpPr>
        <p:spPr bwMode="auto">
          <a:xfrm>
            <a:off x="6516216" y="2924944"/>
            <a:ext cx="1368152" cy="648072"/>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500" baseline="0">
                <a:solidFill>
                  <a:srgbClr val="000000"/>
                </a:solidFill>
                <a:latin typeface="Arial" pitchFamily="34" charset="0"/>
                <a:cs typeface="Arial" pitchFamily="34" charset="0"/>
              </a:rPr>
              <a:t>Citybike Wien Ausweitung Außenbezirke</a:t>
            </a:r>
          </a:p>
        </p:txBody>
      </p:sp>
      <p:sp>
        <p:nvSpPr>
          <p:cNvPr id="16" name="Abgerundetes Rechteck 15">
            <a:hlinkClick r:id="rId9" action="ppaction://hlinksldjump"/>
          </p:cNvPr>
          <p:cNvSpPr>
            <a:spLocks noChangeArrowheads="1"/>
          </p:cNvSpPr>
          <p:nvPr/>
        </p:nvSpPr>
        <p:spPr bwMode="auto">
          <a:xfrm>
            <a:off x="5148064" y="5733256"/>
            <a:ext cx="1368152" cy="648072"/>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92500" lnSpcReduction="10000"/>
          </a:bodyPr>
          <a:lstStyle/>
          <a:p>
            <a:pPr algn="ctr">
              <a:lnSpc>
                <a:spcPct val="90000"/>
              </a:lnSpc>
              <a:defRPr/>
            </a:pPr>
            <a:r>
              <a:rPr lang="de-AT" sz="1600" baseline="0" dirty="0" err="1">
                <a:solidFill>
                  <a:srgbClr val="000000"/>
                </a:solidFill>
                <a:latin typeface="+mj-lt"/>
                <a:cs typeface="Arial" pitchFamily="34" charset="0"/>
              </a:rPr>
              <a:t>Citybike</a:t>
            </a:r>
            <a:r>
              <a:rPr lang="de-AT" sz="1600" baseline="0" dirty="0">
                <a:solidFill>
                  <a:srgbClr val="000000"/>
                </a:solidFill>
                <a:latin typeface="+mj-lt"/>
                <a:cs typeface="Arial" pitchFamily="34" charset="0"/>
              </a:rPr>
              <a:t> Wien zentrumsnahe Stationen</a:t>
            </a:r>
          </a:p>
        </p:txBody>
      </p:sp>
      <p:sp>
        <p:nvSpPr>
          <p:cNvPr id="17" name="Abgerundetes Rechteck 16">
            <a:hlinkClick r:id="rId10" action="ppaction://hlinksldjump"/>
          </p:cNvPr>
          <p:cNvSpPr>
            <a:spLocks noChangeArrowheads="1"/>
          </p:cNvSpPr>
          <p:nvPr/>
        </p:nvSpPr>
        <p:spPr bwMode="auto">
          <a:xfrm>
            <a:off x="3275856" y="5517232"/>
            <a:ext cx="1296144" cy="504056"/>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defRPr/>
            </a:pPr>
            <a:r>
              <a:rPr lang="de-AT" sz="1200" baseline="0" dirty="0">
                <a:solidFill>
                  <a:schemeClr val="bg1"/>
                </a:solidFill>
                <a:latin typeface="+mj-lt"/>
                <a:cs typeface="Arial" pitchFamily="34" charset="0"/>
              </a:rPr>
              <a:t>Lichtcontracting Feldkirch</a:t>
            </a:r>
          </a:p>
        </p:txBody>
      </p:sp>
      <p:sp>
        <p:nvSpPr>
          <p:cNvPr id="18" name="Abgerundetes Rechteck 17">
            <a:hlinkClick r:id="rId11" action="ppaction://hlinksldjump"/>
          </p:cNvPr>
          <p:cNvSpPr>
            <a:spLocks noChangeArrowheads="1"/>
          </p:cNvSpPr>
          <p:nvPr/>
        </p:nvSpPr>
        <p:spPr bwMode="auto">
          <a:xfrm>
            <a:off x="7452320" y="6237312"/>
            <a:ext cx="1296144" cy="504056"/>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90000"/>
              </a:lnSpc>
            </a:pPr>
            <a:r>
              <a:rPr lang="de-AT" sz="1100" baseline="0">
                <a:solidFill>
                  <a:schemeClr val="bg1"/>
                </a:solidFill>
                <a:latin typeface="Arial" pitchFamily="34" charset="0"/>
                <a:cs typeface="Arial" pitchFamily="34" charset="0"/>
              </a:rPr>
              <a:t>Bürgerbeteiligung Almtaler Sonnenstein</a:t>
            </a:r>
          </a:p>
        </p:txBody>
      </p:sp>
      <p:sp>
        <p:nvSpPr>
          <p:cNvPr id="19" name="Abgerundetes Rechteck 18">
            <a:hlinkClick r:id="rId12" action="ppaction://hlinksldjump"/>
          </p:cNvPr>
          <p:cNvSpPr>
            <a:spLocks noChangeArrowheads="1"/>
          </p:cNvSpPr>
          <p:nvPr/>
        </p:nvSpPr>
        <p:spPr bwMode="auto">
          <a:xfrm>
            <a:off x="3275856" y="3861048"/>
            <a:ext cx="1368152" cy="504056"/>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r>
              <a:rPr lang="de-AT" sz="1200" baseline="0" dirty="0">
                <a:solidFill>
                  <a:schemeClr val="bg1"/>
                </a:solidFill>
                <a:latin typeface="Arial" pitchFamily="34" charset="0"/>
                <a:cs typeface="Arial" pitchFamily="34" charset="0"/>
              </a:rPr>
              <a:t>Bürgerbeteiligung PV </a:t>
            </a:r>
            <a:r>
              <a:rPr lang="de-AT" sz="1200" baseline="0" dirty="0" err="1">
                <a:solidFill>
                  <a:schemeClr val="bg1"/>
                </a:solidFill>
                <a:latin typeface="Arial" pitchFamily="34" charset="0"/>
                <a:cs typeface="Arial" pitchFamily="34" charset="0"/>
              </a:rPr>
              <a:t>Pöchlarn</a:t>
            </a:r>
            <a:endParaRPr lang="de-AT" sz="1200" baseline="0" dirty="0">
              <a:solidFill>
                <a:schemeClr val="bg1"/>
              </a:solidFill>
              <a:latin typeface="Arial" pitchFamily="34" charset="0"/>
              <a:cs typeface="Arial" pitchFamily="34" charset="0"/>
            </a:endParaRPr>
          </a:p>
        </p:txBody>
      </p:sp>
      <p:sp>
        <p:nvSpPr>
          <p:cNvPr id="20" name="Foliennummernplatzhalter 19"/>
          <p:cNvSpPr>
            <a:spLocks noGrp="1"/>
          </p:cNvSpPr>
          <p:nvPr>
            <p:ph type="sldNum" sz="quarter" idx="4"/>
          </p:nvPr>
        </p:nvSpPr>
        <p:spPr/>
        <p:txBody>
          <a:bodyPr/>
          <a:lstStyle/>
          <a:p>
            <a:fld id="{9CE83237-9A84-4C69-81F8-A0455110BDC7}" type="slidenum">
              <a:rPr lang="de-AT" smtClean="0"/>
              <a:pPr/>
              <a:t>7</a:t>
            </a:fld>
            <a:endParaRPr lang="de-AT"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idx="4294967295"/>
          </p:nvPr>
        </p:nvSpPr>
        <p:spPr>
          <a:xfrm>
            <a:off x="539750" y="115888"/>
            <a:ext cx="7848600" cy="1152525"/>
          </a:xfrm>
        </p:spPr>
        <p:txBody>
          <a:bodyPr/>
          <a:lstStyle/>
          <a:p>
            <a:pPr eaLnBrk="1" hangingPunct="1"/>
            <a:r>
              <a:rPr lang="de-AT" smtClean="0">
                <a:solidFill>
                  <a:srgbClr val="BD2716"/>
                </a:solidFill>
              </a:rPr>
              <a:t>Überblick </a:t>
            </a:r>
            <a:br>
              <a:rPr lang="de-AT" smtClean="0">
                <a:solidFill>
                  <a:srgbClr val="BD2716"/>
                </a:solidFill>
              </a:rPr>
            </a:br>
            <a:r>
              <a:rPr lang="de-AT" smtClean="0">
                <a:solidFill>
                  <a:srgbClr val="BD2716"/>
                </a:solidFill>
              </a:rPr>
              <a:t>Beispiele nach Anwendungsbereichen</a:t>
            </a:r>
            <a:endParaRPr lang="de-DE" smtClean="0">
              <a:solidFill>
                <a:srgbClr val="BD2716"/>
              </a:solidFill>
            </a:endParaRPr>
          </a:p>
        </p:txBody>
      </p:sp>
      <p:sp>
        <p:nvSpPr>
          <p:cNvPr id="31746"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31747" name="Rectangle 4"/>
          <p:cNvSpPr>
            <a:spLocks noGrp="1" noChangeArrowheads="1"/>
          </p:cNvSpPr>
          <p:nvPr>
            <p:ph type="body" idx="4294967295"/>
          </p:nvPr>
        </p:nvSpPr>
        <p:spPr>
          <a:xfrm>
            <a:off x="539750" y="1700213"/>
            <a:ext cx="8353425" cy="4176712"/>
          </a:xfrm>
        </p:spPr>
        <p:txBody>
          <a:bodyPr lIns="92075" tIns="46038" rIns="92075" bIns="46038"/>
          <a:lstStyle/>
          <a:p>
            <a:pPr marL="341313" lvl="1">
              <a:spcAft>
                <a:spcPts val="475"/>
              </a:spcAft>
              <a:buClr>
                <a:srgbClr val="ED820E"/>
              </a:buClr>
              <a:buFontTx/>
              <a:buNone/>
            </a:pPr>
            <a:endParaRPr lang="en-US" sz="2200" smtClean="0"/>
          </a:p>
        </p:txBody>
      </p:sp>
      <p:sp>
        <p:nvSpPr>
          <p:cNvPr id="5" name="Rectangle 4"/>
          <p:cNvSpPr txBox="1">
            <a:spLocks noChangeArrowheads="1"/>
          </p:cNvSpPr>
          <p:nvPr/>
        </p:nvSpPr>
        <p:spPr bwMode="auto">
          <a:xfrm>
            <a:off x="611188" y="1844675"/>
            <a:ext cx="8353425" cy="4176713"/>
          </a:xfrm>
          <a:prstGeom prst="rect">
            <a:avLst/>
          </a:prstGeom>
          <a:noFill/>
          <a:ln w="9525">
            <a:noFill/>
            <a:miter lim="800000"/>
            <a:headEnd/>
            <a:tailEnd/>
          </a:ln>
        </p:spPr>
        <p:txBody>
          <a:bodyPr lIns="92075" tIns="46038" rIns="92075" bIns="46038"/>
          <a:lstStyle/>
          <a:p>
            <a:pPr marL="341313" lvl="1" indent="-285750">
              <a:spcBef>
                <a:spcPct val="20000"/>
              </a:spcBef>
              <a:spcAft>
                <a:spcPts val="475"/>
              </a:spcAft>
              <a:buClr>
                <a:srgbClr val="ED820E"/>
              </a:buClr>
              <a:buFont typeface="Wingdings" pitchFamily="2" charset="2"/>
              <a:buChar char="§"/>
              <a:defRPr/>
            </a:pPr>
            <a:endParaRPr lang="de-DE" sz="2200" kern="0" baseline="0" dirty="0">
              <a:latin typeface="+mn-lt"/>
              <a:ea typeface="+mn-ea"/>
            </a:endParaRPr>
          </a:p>
          <a:p>
            <a:pPr marL="341313" lvl="1" indent="-285750">
              <a:spcBef>
                <a:spcPct val="20000"/>
              </a:spcBef>
              <a:spcAft>
                <a:spcPts val="475"/>
              </a:spcAft>
              <a:buClr>
                <a:srgbClr val="ED820E"/>
              </a:buClr>
              <a:buFont typeface="Wingdings" pitchFamily="2" charset="2"/>
              <a:buChar char="§"/>
              <a:defRPr/>
            </a:pPr>
            <a:endParaRPr lang="de-DE" sz="2200" kern="0" baseline="0" dirty="0">
              <a:latin typeface="+mn-lt"/>
              <a:ea typeface="+mn-ea"/>
            </a:endParaRPr>
          </a:p>
        </p:txBody>
      </p:sp>
      <p:graphicFrame>
        <p:nvGraphicFramePr>
          <p:cNvPr id="6" name="Tabelle 5"/>
          <p:cNvGraphicFramePr>
            <a:graphicFrameLocks noGrp="1"/>
          </p:cNvGraphicFramePr>
          <p:nvPr/>
        </p:nvGraphicFramePr>
        <p:xfrm>
          <a:off x="0" y="1268413"/>
          <a:ext cx="9144000" cy="5589588"/>
        </p:xfrm>
        <a:graphic>
          <a:graphicData uri="http://schemas.openxmlformats.org/drawingml/2006/table">
            <a:tbl>
              <a:tblPr/>
              <a:tblGrid>
                <a:gridCol w="1882775"/>
                <a:gridCol w="1714500"/>
                <a:gridCol w="1816100"/>
                <a:gridCol w="2016125"/>
                <a:gridCol w="1714500"/>
              </a:tblGrid>
              <a:tr h="890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Siedlungs-</a:t>
                      </a:r>
                      <a:r>
                        <a:rPr kumimoji="0" lang="de-AT" sz="1600" b="0" i="0" u="none" strike="noStrike" cap="none" normalizeH="0" baseline="0" dirty="0" err="1" smtClean="0">
                          <a:ln>
                            <a:noFill/>
                          </a:ln>
                          <a:solidFill>
                            <a:schemeClr val="bg1"/>
                          </a:solidFill>
                          <a:effectLst/>
                          <a:latin typeface="Arial" pitchFamily="34" charset="0"/>
                          <a:ea typeface="MS PGothic" pitchFamily="34" charset="-128"/>
                        </a:rPr>
                        <a:t>entwicklung</a:t>
                      </a:r>
                      <a:endParaRPr kumimoji="0" lang="de-AT" sz="1600" b="0" i="0" u="none" strike="noStrike" cap="none" normalizeH="0" baseline="0" dirty="0" smtClean="0">
                        <a:ln>
                          <a:noFill/>
                        </a:ln>
                        <a:solidFill>
                          <a:schemeClr val="bg1"/>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Erneuerbare Energien</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Infrastruktur-/Dienstleistungs-finanzierung</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Mobilität</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Energieeffiziente Gebäude</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r>
              <a:tr h="46990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rgbClr val="000000"/>
                          </a:solidFill>
                          <a:effectLst/>
                          <a:latin typeface="Arial" pitchFamily="34" charset="0"/>
                          <a:ea typeface="MS PGothic" pitchFamily="34" charset="-128"/>
                        </a:rPr>
                        <a:t>Abfallentsorgung</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rgbClr val="000000"/>
                          </a:solidFill>
                          <a:effectLst/>
                          <a:latin typeface="Arial" pitchFamily="34" charset="0"/>
                          <a:ea typeface="MS PGothic" pitchFamily="34" charset="-128"/>
                        </a:rPr>
                        <a:t>ÖPNV - Umweltverbund</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rgbClr val="000000"/>
                          </a:solidFill>
                          <a:effectLst/>
                          <a:latin typeface="Arial" pitchFamily="34" charset="0"/>
                          <a:ea typeface="MS PGothic" pitchFamily="34" charset="-128"/>
                        </a:rPr>
                        <a:t>Straßen-</a:t>
                      </a:r>
                      <a:r>
                        <a:rPr kumimoji="0" lang="de-AT" sz="1600" b="0" i="0" u="none" strike="noStrike" cap="none" normalizeH="0" baseline="0" dirty="0" err="1" smtClean="0">
                          <a:ln>
                            <a:noFill/>
                          </a:ln>
                          <a:solidFill>
                            <a:srgbClr val="000000"/>
                          </a:solidFill>
                          <a:effectLst/>
                          <a:latin typeface="Arial" pitchFamily="34" charset="0"/>
                          <a:ea typeface="MS PGothic" pitchFamily="34" charset="-128"/>
                        </a:rPr>
                        <a:t>beleuchtung</a:t>
                      </a: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smtClean="0">
                        <a:ln>
                          <a:noFill/>
                        </a:ln>
                        <a:solidFill>
                          <a:srgbClr val="000000"/>
                        </a:solidFill>
                        <a:effectLst/>
                        <a:latin typeface="Arial" pitchFamily="34" charset="0"/>
                        <a:ea typeface="MS PGothic" pitchFamily="34" charset="-128"/>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7" name="Abgerundetes Rechteck 6">
            <a:hlinkClick r:id="rId3" action="ppaction://hlinksldjump"/>
          </p:cNvPr>
          <p:cNvSpPr>
            <a:spLocks noChangeArrowheads="1"/>
          </p:cNvSpPr>
          <p:nvPr/>
        </p:nvSpPr>
        <p:spPr bwMode="auto">
          <a:xfrm>
            <a:off x="5832140" y="2420888"/>
            <a:ext cx="1260000" cy="72000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700" baseline="0">
                <a:solidFill>
                  <a:srgbClr val="000000"/>
                </a:solidFill>
                <a:latin typeface="Arial" pitchFamily="34" charset="0"/>
                <a:cs typeface="Arial" pitchFamily="34" charset="0"/>
              </a:rPr>
              <a:t>HiT – ROSA ZUKUNFT </a:t>
            </a:r>
          </a:p>
        </p:txBody>
      </p:sp>
      <p:sp>
        <p:nvSpPr>
          <p:cNvPr id="8" name="Abgerundetes Rechteck 7">
            <a:hlinkClick r:id="rId3" action="ppaction://hlinksldjump"/>
          </p:cNvPr>
          <p:cNvSpPr>
            <a:spLocks noChangeArrowheads="1"/>
          </p:cNvSpPr>
          <p:nvPr/>
        </p:nvSpPr>
        <p:spPr bwMode="auto">
          <a:xfrm>
            <a:off x="2087724" y="2276872"/>
            <a:ext cx="1260000" cy="64800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70000"/>
              </a:lnSpc>
            </a:pPr>
            <a:r>
              <a:rPr lang="de-AT" sz="1700" baseline="0" dirty="0" err="1">
                <a:solidFill>
                  <a:srgbClr val="000000"/>
                </a:solidFill>
                <a:latin typeface="Arial" pitchFamily="34" charset="0"/>
                <a:cs typeface="Arial" pitchFamily="34" charset="0"/>
              </a:rPr>
              <a:t>HiT</a:t>
            </a:r>
            <a:r>
              <a:rPr lang="de-AT" sz="1700" baseline="0" dirty="0">
                <a:solidFill>
                  <a:srgbClr val="000000"/>
                </a:solidFill>
                <a:latin typeface="Arial" pitchFamily="34" charset="0"/>
                <a:cs typeface="Arial" pitchFamily="34" charset="0"/>
              </a:rPr>
              <a:t> – ROSA ZUKUNFT </a:t>
            </a:r>
          </a:p>
        </p:txBody>
      </p:sp>
      <p:sp>
        <p:nvSpPr>
          <p:cNvPr id="9" name="Abgerundetes Rechteck 8">
            <a:hlinkClick r:id="rId3" action="ppaction://hlinksldjump"/>
          </p:cNvPr>
          <p:cNvSpPr>
            <a:spLocks noChangeArrowheads="1"/>
          </p:cNvSpPr>
          <p:nvPr/>
        </p:nvSpPr>
        <p:spPr bwMode="auto">
          <a:xfrm>
            <a:off x="395536" y="2348880"/>
            <a:ext cx="1224136" cy="72008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700" baseline="0">
                <a:solidFill>
                  <a:srgbClr val="000000"/>
                </a:solidFill>
                <a:latin typeface="Arial" pitchFamily="34" charset="0"/>
                <a:cs typeface="Arial" pitchFamily="34" charset="0"/>
              </a:rPr>
              <a:t>HiT – ROSA ZUKUNFT </a:t>
            </a:r>
          </a:p>
        </p:txBody>
      </p:sp>
      <p:sp>
        <p:nvSpPr>
          <p:cNvPr id="10" name="Abgerundetes Rechteck 9">
            <a:hlinkClick r:id="rId3" action="ppaction://hlinksldjump"/>
          </p:cNvPr>
          <p:cNvSpPr>
            <a:spLocks noChangeArrowheads="1"/>
          </p:cNvSpPr>
          <p:nvPr/>
        </p:nvSpPr>
        <p:spPr bwMode="auto">
          <a:xfrm>
            <a:off x="7650342" y="2348880"/>
            <a:ext cx="1260000" cy="72000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700" baseline="0">
                <a:solidFill>
                  <a:srgbClr val="000000"/>
                </a:solidFill>
                <a:latin typeface="Arial" pitchFamily="34" charset="0"/>
                <a:cs typeface="Arial" pitchFamily="34" charset="0"/>
              </a:rPr>
              <a:t>HiT – ROSA ZUKUNFT </a:t>
            </a:r>
          </a:p>
        </p:txBody>
      </p:sp>
      <p:sp>
        <p:nvSpPr>
          <p:cNvPr id="12" name="Abgerundetes Rechteck 11">
            <a:hlinkClick r:id="rId4" action="ppaction://hlinksldjump"/>
          </p:cNvPr>
          <p:cNvSpPr>
            <a:spLocks noChangeArrowheads="1"/>
          </p:cNvSpPr>
          <p:nvPr/>
        </p:nvSpPr>
        <p:spPr bwMode="auto">
          <a:xfrm>
            <a:off x="7650342" y="3284984"/>
            <a:ext cx="1260000" cy="72000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600" baseline="0" dirty="0">
                <a:solidFill>
                  <a:srgbClr val="000000"/>
                </a:solidFill>
                <a:latin typeface="Arial" pitchFamily="34" charset="0"/>
                <a:cs typeface="Arial" pitchFamily="34" charset="0"/>
              </a:rPr>
              <a:t>Smart Community </a:t>
            </a:r>
            <a:r>
              <a:rPr lang="de-AT" sz="1600" spc="-100" baseline="0" dirty="0">
                <a:solidFill>
                  <a:srgbClr val="000000"/>
                </a:solidFill>
                <a:latin typeface="Arial" pitchFamily="34" charset="0"/>
                <a:cs typeface="Arial" pitchFamily="34" charset="0"/>
              </a:rPr>
              <a:t>Großschönau</a:t>
            </a:r>
            <a:r>
              <a:rPr lang="de-AT" sz="1600" baseline="0" dirty="0">
                <a:solidFill>
                  <a:srgbClr val="000000"/>
                </a:solidFill>
                <a:latin typeface="Arial" pitchFamily="34" charset="0"/>
                <a:cs typeface="Arial" pitchFamily="34" charset="0"/>
              </a:rPr>
              <a:t> </a:t>
            </a:r>
          </a:p>
        </p:txBody>
      </p:sp>
      <p:sp>
        <p:nvSpPr>
          <p:cNvPr id="13" name="Abgerundetes Rechteck 12">
            <a:hlinkClick r:id="rId4" action="ppaction://hlinksldjump"/>
          </p:cNvPr>
          <p:cNvSpPr>
            <a:spLocks noChangeArrowheads="1"/>
          </p:cNvSpPr>
          <p:nvPr/>
        </p:nvSpPr>
        <p:spPr bwMode="auto">
          <a:xfrm>
            <a:off x="2087724" y="3054558"/>
            <a:ext cx="1260000" cy="64800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400" baseline="0" dirty="0">
                <a:solidFill>
                  <a:srgbClr val="000000"/>
                </a:solidFill>
                <a:latin typeface="Arial" pitchFamily="34" charset="0"/>
                <a:cs typeface="Arial" pitchFamily="34" charset="0"/>
              </a:rPr>
              <a:t>Smart Community Großschönau </a:t>
            </a:r>
          </a:p>
        </p:txBody>
      </p:sp>
      <p:sp>
        <p:nvSpPr>
          <p:cNvPr id="14" name="Abgerundetes Rechteck 13">
            <a:hlinkClick r:id="rId5" action="ppaction://hlinksldjump"/>
          </p:cNvPr>
          <p:cNvSpPr>
            <a:spLocks noChangeArrowheads="1"/>
          </p:cNvSpPr>
          <p:nvPr/>
        </p:nvSpPr>
        <p:spPr bwMode="auto">
          <a:xfrm>
            <a:off x="3887999" y="2708920"/>
            <a:ext cx="1368000" cy="64800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92500" lnSpcReduction="10000"/>
          </a:bodyPr>
          <a:lstStyle/>
          <a:p>
            <a:pPr algn="ctr">
              <a:lnSpc>
                <a:spcPct val="90000"/>
              </a:lnSpc>
              <a:defRPr/>
            </a:pPr>
            <a:r>
              <a:rPr lang="de-AT" sz="1600" baseline="0" dirty="0">
                <a:solidFill>
                  <a:srgbClr val="000000"/>
                </a:solidFill>
                <a:latin typeface="+mj-lt"/>
                <a:cs typeface="Arial" pitchFamily="34" charset="0"/>
              </a:rPr>
              <a:t>Villacher Sauber-</a:t>
            </a:r>
            <a:r>
              <a:rPr lang="de-AT" sz="1600" baseline="0" dirty="0" err="1">
                <a:solidFill>
                  <a:srgbClr val="000000"/>
                </a:solidFill>
                <a:latin typeface="+mj-lt"/>
                <a:cs typeface="Arial" pitchFamily="34" charset="0"/>
              </a:rPr>
              <a:t>macher</a:t>
            </a:r>
            <a:endParaRPr lang="de-AT" sz="1600" baseline="0" dirty="0">
              <a:solidFill>
                <a:srgbClr val="000000"/>
              </a:solidFill>
              <a:latin typeface="+mj-lt"/>
              <a:cs typeface="Arial" pitchFamily="34" charset="0"/>
            </a:endParaRPr>
          </a:p>
        </p:txBody>
      </p:sp>
      <p:sp>
        <p:nvSpPr>
          <p:cNvPr id="15" name="Abgerundetes Rechteck 5">
            <a:hlinkClick r:id="rId6" action="ppaction://hlinksldjump"/>
          </p:cNvPr>
          <p:cNvSpPr>
            <a:spLocks noChangeArrowheads="1"/>
          </p:cNvSpPr>
          <p:nvPr/>
        </p:nvSpPr>
        <p:spPr bwMode="auto">
          <a:xfrm>
            <a:off x="5868144" y="3284984"/>
            <a:ext cx="1260000" cy="72000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400" baseline="0">
                <a:solidFill>
                  <a:srgbClr val="000000"/>
                </a:solidFill>
                <a:latin typeface="Arial" pitchFamily="34" charset="0"/>
                <a:cs typeface="Arial" pitchFamily="34" charset="0"/>
              </a:rPr>
              <a:t>Mitarbeiter-mobilität Tennengau</a:t>
            </a:r>
          </a:p>
        </p:txBody>
      </p:sp>
      <p:sp>
        <p:nvSpPr>
          <p:cNvPr id="16" name="Abgerundetes Rechteck 5">
            <a:hlinkClick r:id="rId6" action="ppaction://hlinksldjump"/>
          </p:cNvPr>
          <p:cNvSpPr>
            <a:spLocks noChangeArrowheads="1"/>
          </p:cNvSpPr>
          <p:nvPr/>
        </p:nvSpPr>
        <p:spPr bwMode="auto">
          <a:xfrm>
            <a:off x="3887999" y="4005064"/>
            <a:ext cx="1368000" cy="64800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80000"/>
              </a:lnSpc>
            </a:pPr>
            <a:r>
              <a:rPr lang="de-AT" sz="1400" baseline="0">
                <a:solidFill>
                  <a:srgbClr val="000000"/>
                </a:solidFill>
                <a:latin typeface="Arial" pitchFamily="34" charset="0"/>
                <a:cs typeface="Arial" pitchFamily="34" charset="0"/>
              </a:rPr>
              <a:t>Mitarbeiter-mobilität Tennengau</a:t>
            </a:r>
          </a:p>
        </p:txBody>
      </p:sp>
      <p:sp>
        <p:nvSpPr>
          <p:cNvPr id="17" name="Abgerundetes Rechteck 16">
            <a:hlinkClick r:id="rId7" action="ppaction://hlinksldjump"/>
          </p:cNvPr>
          <p:cNvSpPr>
            <a:spLocks noChangeArrowheads="1"/>
          </p:cNvSpPr>
          <p:nvPr/>
        </p:nvSpPr>
        <p:spPr bwMode="auto">
          <a:xfrm>
            <a:off x="5868144" y="4149080"/>
            <a:ext cx="1260000" cy="72000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lnSpcReduction="10000"/>
          </a:bodyPr>
          <a:lstStyle/>
          <a:p>
            <a:pPr algn="ctr">
              <a:lnSpc>
                <a:spcPct val="90000"/>
              </a:lnSpc>
              <a:defRPr/>
            </a:pPr>
            <a:r>
              <a:rPr lang="de-AT" sz="1600" baseline="0" dirty="0" err="1">
                <a:solidFill>
                  <a:srgbClr val="000000"/>
                </a:solidFill>
                <a:latin typeface="+mj-lt"/>
                <a:cs typeface="Arial" pitchFamily="34" charset="0"/>
              </a:rPr>
              <a:t>Citybike</a:t>
            </a:r>
            <a:r>
              <a:rPr lang="de-AT" sz="1600" baseline="0" dirty="0">
                <a:solidFill>
                  <a:srgbClr val="000000"/>
                </a:solidFill>
                <a:latin typeface="+mj-lt"/>
                <a:cs typeface="Arial" pitchFamily="34" charset="0"/>
              </a:rPr>
              <a:t> Wien - Ausweitung</a:t>
            </a:r>
          </a:p>
        </p:txBody>
      </p:sp>
      <p:sp>
        <p:nvSpPr>
          <p:cNvPr id="18" name="Abgerundetes Rechteck 17">
            <a:hlinkClick r:id="rId7" action="ppaction://hlinksldjump"/>
          </p:cNvPr>
          <p:cNvSpPr>
            <a:spLocks noChangeArrowheads="1"/>
          </p:cNvSpPr>
          <p:nvPr/>
        </p:nvSpPr>
        <p:spPr bwMode="auto">
          <a:xfrm>
            <a:off x="3887999" y="4797152"/>
            <a:ext cx="1368000" cy="648000"/>
          </a:xfrm>
          <a:prstGeom prst="roundRect">
            <a:avLst>
              <a:gd name="adj" fmla="val 16667"/>
            </a:avLst>
          </a:prstGeom>
          <a:solidFill>
            <a:srgbClr val="FF99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fontScale="92500"/>
          </a:bodyPr>
          <a:lstStyle/>
          <a:p>
            <a:pPr algn="ctr">
              <a:lnSpc>
                <a:spcPct val="90000"/>
              </a:lnSpc>
              <a:defRPr/>
            </a:pPr>
            <a:r>
              <a:rPr lang="de-AT" sz="1600" baseline="0" dirty="0" err="1">
                <a:solidFill>
                  <a:srgbClr val="000000"/>
                </a:solidFill>
                <a:latin typeface="+mj-lt"/>
                <a:cs typeface="Arial" pitchFamily="34" charset="0"/>
              </a:rPr>
              <a:t>Citybike</a:t>
            </a:r>
            <a:r>
              <a:rPr lang="de-AT" sz="1600" baseline="0" dirty="0">
                <a:solidFill>
                  <a:srgbClr val="000000"/>
                </a:solidFill>
                <a:latin typeface="+mj-lt"/>
                <a:cs typeface="Arial" pitchFamily="34" charset="0"/>
              </a:rPr>
              <a:t> Wien - Ausweitung</a:t>
            </a:r>
          </a:p>
        </p:txBody>
      </p:sp>
      <p:sp>
        <p:nvSpPr>
          <p:cNvPr id="19" name="Abgerundetes Rechteck 18">
            <a:hlinkClick r:id="rId8" action="ppaction://hlinksldjump"/>
          </p:cNvPr>
          <p:cNvSpPr>
            <a:spLocks noChangeArrowheads="1"/>
          </p:cNvSpPr>
          <p:nvPr/>
        </p:nvSpPr>
        <p:spPr bwMode="auto">
          <a:xfrm>
            <a:off x="5868144" y="5013176"/>
            <a:ext cx="1260000" cy="720000"/>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120000"/>
              </a:lnSpc>
            </a:pPr>
            <a:r>
              <a:rPr lang="de-AT" sz="1100" baseline="0">
                <a:solidFill>
                  <a:schemeClr val="bg1"/>
                </a:solidFill>
                <a:latin typeface="Arial" pitchFamily="34" charset="0"/>
                <a:cs typeface="Arial" pitchFamily="34" charset="0"/>
              </a:rPr>
              <a:t>Smart Grids Modellgemeinde Köstendorf</a:t>
            </a:r>
          </a:p>
        </p:txBody>
      </p:sp>
      <p:sp>
        <p:nvSpPr>
          <p:cNvPr id="20" name="Abgerundetes Rechteck 19">
            <a:hlinkClick r:id="rId8" action="ppaction://hlinksldjump"/>
          </p:cNvPr>
          <p:cNvSpPr>
            <a:spLocks noChangeArrowheads="1"/>
          </p:cNvSpPr>
          <p:nvPr/>
        </p:nvSpPr>
        <p:spPr bwMode="auto">
          <a:xfrm>
            <a:off x="2087724" y="3832244"/>
            <a:ext cx="1260000" cy="648000"/>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lnSpc>
                <a:spcPct val="110000"/>
              </a:lnSpc>
            </a:pPr>
            <a:r>
              <a:rPr lang="de-AT" sz="1100" baseline="0" dirty="0">
                <a:solidFill>
                  <a:schemeClr val="bg1"/>
                </a:solidFill>
                <a:latin typeface="Arial" pitchFamily="34" charset="0"/>
                <a:cs typeface="Arial" pitchFamily="34" charset="0"/>
              </a:rPr>
              <a:t>Smart </a:t>
            </a:r>
            <a:r>
              <a:rPr lang="de-AT" sz="1100" baseline="0" dirty="0" err="1">
                <a:solidFill>
                  <a:schemeClr val="bg1"/>
                </a:solidFill>
                <a:latin typeface="Arial" pitchFamily="34" charset="0"/>
                <a:cs typeface="Arial" pitchFamily="34" charset="0"/>
              </a:rPr>
              <a:t>Grids</a:t>
            </a:r>
            <a:r>
              <a:rPr lang="de-AT" sz="1100" baseline="0" dirty="0">
                <a:solidFill>
                  <a:schemeClr val="bg1"/>
                </a:solidFill>
                <a:latin typeface="Arial" pitchFamily="34" charset="0"/>
                <a:cs typeface="Arial" pitchFamily="34" charset="0"/>
              </a:rPr>
              <a:t> Modellgemeinde </a:t>
            </a:r>
            <a:r>
              <a:rPr lang="de-AT" sz="1100" baseline="0" dirty="0" err="1">
                <a:solidFill>
                  <a:schemeClr val="bg1"/>
                </a:solidFill>
                <a:latin typeface="Arial" pitchFamily="34" charset="0"/>
                <a:cs typeface="Arial" pitchFamily="34" charset="0"/>
              </a:rPr>
              <a:t>Köstendorf</a:t>
            </a:r>
            <a:endParaRPr lang="de-AT" sz="1100" baseline="0" dirty="0">
              <a:solidFill>
                <a:schemeClr val="bg1"/>
              </a:solidFill>
              <a:latin typeface="Arial" pitchFamily="34" charset="0"/>
              <a:cs typeface="Arial" pitchFamily="34" charset="0"/>
            </a:endParaRPr>
          </a:p>
        </p:txBody>
      </p:sp>
      <p:sp>
        <p:nvSpPr>
          <p:cNvPr id="21" name="Abgerundetes Rechteck 20">
            <a:hlinkClick r:id="rId9" action="ppaction://hlinksldjump"/>
          </p:cNvPr>
          <p:cNvSpPr>
            <a:spLocks noChangeArrowheads="1"/>
          </p:cNvSpPr>
          <p:nvPr/>
        </p:nvSpPr>
        <p:spPr bwMode="auto">
          <a:xfrm>
            <a:off x="3887999" y="6093368"/>
            <a:ext cx="1368000" cy="648000"/>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defRPr/>
            </a:pPr>
            <a:r>
              <a:rPr lang="de-AT" sz="1200" baseline="0" dirty="0">
                <a:solidFill>
                  <a:schemeClr val="bg1"/>
                </a:solidFill>
                <a:latin typeface="+mj-lt"/>
                <a:cs typeface="Arial" pitchFamily="34" charset="0"/>
              </a:rPr>
              <a:t>Lichtcontracting Feldkirch</a:t>
            </a:r>
          </a:p>
        </p:txBody>
      </p:sp>
      <p:sp>
        <p:nvSpPr>
          <p:cNvPr id="22" name="Abgerundetes Rechteck 21">
            <a:hlinkClick r:id="rId10" action="ppaction://hlinksldjump"/>
          </p:cNvPr>
          <p:cNvSpPr>
            <a:spLocks noChangeArrowheads="1"/>
          </p:cNvSpPr>
          <p:nvPr/>
        </p:nvSpPr>
        <p:spPr bwMode="auto">
          <a:xfrm>
            <a:off x="7650342" y="4221088"/>
            <a:ext cx="1260000" cy="720000"/>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defRPr/>
            </a:pPr>
            <a:r>
              <a:rPr lang="de-AT" sz="1200" baseline="0" dirty="0">
                <a:solidFill>
                  <a:schemeClr val="bg1"/>
                </a:solidFill>
                <a:latin typeface="+mj-lt"/>
                <a:cs typeface="Arial" pitchFamily="34" charset="0"/>
              </a:rPr>
              <a:t>Contracting Pool Amstetten</a:t>
            </a:r>
          </a:p>
        </p:txBody>
      </p:sp>
      <p:sp>
        <p:nvSpPr>
          <p:cNvPr id="23" name="Abgerundetes Rechteck 22">
            <a:hlinkClick r:id="rId10" action="ppaction://hlinksldjump"/>
          </p:cNvPr>
          <p:cNvSpPr>
            <a:spLocks noChangeArrowheads="1"/>
          </p:cNvSpPr>
          <p:nvPr/>
        </p:nvSpPr>
        <p:spPr bwMode="auto">
          <a:xfrm>
            <a:off x="2087724" y="4609930"/>
            <a:ext cx="1260000" cy="648000"/>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defRPr/>
            </a:pPr>
            <a:r>
              <a:rPr lang="de-AT" sz="1200" baseline="0" dirty="0">
                <a:solidFill>
                  <a:schemeClr val="bg1"/>
                </a:solidFill>
                <a:latin typeface="+mj-lt"/>
                <a:cs typeface="Arial" pitchFamily="34" charset="0"/>
              </a:rPr>
              <a:t>Contracting Pool Amstetten</a:t>
            </a:r>
          </a:p>
        </p:txBody>
      </p:sp>
      <p:sp>
        <p:nvSpPr>
          <p:cNvPr id="24" name="Abgerundetes Rechteck 23">
            <a:hlinkClick r:id="rId11" action="ppaction://hlinksldjump"/>
          </p:cNvPr>
          <p:cNvSpPr>
            <a:spLocks noChangeArrowheads="1"/>
          </p:cNvSpPr>
          <p:nvPr/>
        </p:nvSpPr>
        <p:spPr bwMode="auto">
          <a:xfrm>
            <a:off x="2087724" y="6165304"/>
            <a:ext cx="1260000" cy="648000"/>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r>
              <a:rPr lang="de-AT" sz="1200" kern="1100" spc="-100" baseline="0" dirty="0">
                <a:solidFill>
                  <a:schemeClr val="bg1"/>
                </a:solidFill>
                <a:latin typeface="Arial" pitchFamily="34" charset="0"/>
                <a:cs typeface="Arial" pitchFamily="34" charset="0"/>
              </a:rPr>
              <a:t>Bürgerbeteiligung</a:t>
            </a:r>
            <a:r>
              <a:rPr lang="de-AT" sz="1200" baseline="0" dirty="0">
                <a:solidFill>
                  <a:schemeClr val="bg1"/>
                </a:solidFill>
                <a:latin typeface="Arial" pitchFamily="34" charset="0"/>
                <a:cs typeface="Arial" pitchFamily="34" charset="0"/>
              </a:rPr>
              <a:t> PV </a:t>
            </a:r>
            <a:r>
              <a:rPr lang="de-AT" sz="1200" baseline="0" dirty="0" err="1">
                <a:solidFill>
                  <a:schemeClr val="bg1"/>
                </a:solidFill>
                <a:latin typeface="Arial" pitchFamily="34" charset="0"/>
                <a:cs typeface="Arial" pitchFamily="34" charset="0"/>
              </a:rPr>
              <a:t>Pöchlarn</a:t>
            </a:r>
            <a:endParaRPr lang="de-AT" sz="1200" baseline="0" dirty="0">
              <a:solidFill>
                <a:schemeClr val="bg1"/>
              </a:solidFill>
              <a:latin typeface="Arial" pitchFamily="34" charset="0"/>
              <a:cs typeface="Arial" pitchFamily="34" charset="0"/>
            </a:endParaRPr>
          </a:p>
        </p:txBody>
      </p:sp>
      <p:sp>
        <p:nvSpPr>
          <p:cNvPr id="25" name="Abgerundetes Rechteck 24">
            <a:hlinkClick r:id="rId11" action="ppaction://hlinksldjump"/>
          </p:cNvPr>
          <p:cNvSpPr>
            <a:spLocks noChangeArrowheads="1"/>
          </p:cNvSpPr>
          <p:nvPr/>
        </p:nvSpPr>
        <p:spPr bwMode="auto">
          <a:xfrm>
            <a:off x="2087724" y="5387616"/>
            <a:ext cx="1260000" cy="648000"/>
          </a:xfrm>
          <a:prstGeom prst="roundRect">
            <a:avLst>
              <a:gd name="adj" fmla="val 16667"/>
            </a:avLst>
          </a:prstGeom>
          <a:solidFill>
            <a:srgbClr val="CC660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36000" tIns="0" rIns="36000" bIns="0" anchor="ctr">
            <a:normAutofit/>
          </a:bodyPr>
          <a:lstStyle/>
          <a:p>
            <a:pPr algn="ctr"/>
            <a:r>
              <a:rPr lang="de-AT" sz="1200" spc="-100" baseline="0" dirty="0">
                <a:solidFill>
                  <a:schemeClr val="bg1"/>
                </a:solidFill>
                <a:latin typeface="Arial" pitchFamily="34" charset="0"/>
                <a:cs typeface="Arial" pitchFamily="34" charset="0"/>
              </a:rPr>
              <a:t>Bürgerbeteiligung </a:t>
            </a:r>
            <a:r>
              <a:rPr lang="de-AT" sz="1200" baseline="0" dirty="0" err="1">
                <a:solidFill>
                  <a:schemeClr val="bg1"/>
                </a:solidFill>
                <a:latin typeface="Arial" pitchFamily="34" charset="0"/>
                <a:cs typeface="Arial" pitchFamily="34" charset="0"/>
              </a:rPr>
              <a:t>Almtaler</a:t>
            </a:r>
            <a:r>
              <a:rPr lang="de-AT" sz="1200" baseline="0" dirty="0">
                <a:solidFill>
                  <a:schemeClr val="bg1"/>
                </a:solidFill>
                <a:latin typeface="Arial" pitchFamily="34" charset="0"/>
                <a:cs typeface="Arial" pitchFamily="34" charset="0"/>
              </a:rPr>
              <a:t> Sonnenstein</a:t>
            </a:r>
          </a:p>
        </p:txBody>
      </p:sp>
      <p:sp>
        <p:nvSpPr>
          <p:cNvPr id="26" name="Foliennummernplatzhalter 25"/>
          <p:cNvSpPr>
            <a:spLocks noGrp="1"/>
          </p:cNvSpPr>
          <p:nvPr>
            <p:ph type="sldNum" sz="quarter" idx="4"/>
          </p:nvPr>
        </p:nvSpPr>
        <p:spPr/>
        <p:txBody>
          <a:bodyPr/>
          <a:lstStyle/>
          <a:p>
            <a:fld id="{9CE83237-9A84-4C69-81F8-A0455110BDC7}" type="slidenum">
              <a:rPr lang="de-AT" smtClean="0"/>
              <a:pPr/>
              <a:t>8</a:t>
            </a:fld>
            <a:endParaRPr lang="de-AT"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idx="4294967295"/>
          </p:nvPr>
        </p:nvSpPr>
        <p:spPr>
          <a:xfrm>
            <a:off x="539750" y="115888"/>
            <a:ext cx="7848600" cy="1152525"/>
          </a:xfrm>
        </p:spPr>
        <p:txBody>
          <a:bodyPr/>
          <a:lstStyle/>
          <a:p>
            <a:pPr eaLnBrk="1" hangingPunct="1"/>
            <a:r>
              <a:rPr lang="de-AT" smtClean="0">
                <a:solidFill>
                  <a:srgbClr val="BD2716"/>
                </a:solidFill>
              </a:rPr>
              <a:t>Überblick</a:t>
            </a:r>
            <a:br>
              <a:rPr lang="de-AT" smtClean="0">
                <a:solidFill>
                  <a:srgbClr val="BD2716"/>
                </a:solidFill>
              </a:rPr>
            </a:br>
            <a:r>
              <a:rPr lang="de-AT" smtClean="0">
                <a:solidFill>
                  <a:srgbClr val="BD2716"/>
                </a:solidFill>
              </a:rPr>
              <a:t>detaillierte Good Practice Beschreibungen</a:t>
            </a:r>
            <a:endParaRPr lang="de-DE" smtClean="0">
              <a:solidFill>
                <a:srgbClr val="BD2716"/>
              </a:solidFill>
            </a:endParaRPr>
          </a:p>
        </p:txBody>
      </p:sp>
      <p:sp>
        <p:nvSpPr>
          <p:cNvPr id="33794" name="Text Box 3"/>
          <p:cNvSpPr txBox="1">
            <a:spLocks noChangeArrowheads="1"/>
          </p:cNvSpPr>
          <p:nvPr/>
        </p:nvSpPr>
        <p:spPr bwMode="auto">
          <a:xfrm>
            <a:off x="609600" y="2743200"/>
            <a:ext cx="7924800" cy="519113"/>
          </a:xfrm>
          <a:prstGeom prst="rect">
            <a:avLst/>
          </a:prstGeom>
          <a:noFill/>
          <a:ln w="12700">
            <a:noFill/>
            <a:miter lim="800000"/>
            <a:headEnd type="none" w="sm" len="sm"/>
            <a:tailEnd type="none" w="sm" len="sm"/>
          </a:ln>
        </p:spPr>
        <p:txBody>
          <a:bodyPr>
            <a:spAutoFit/>
          </a:bodyPr>
          <a:lstStyle/>
          <a:p>
            <a:pPr>
              <a:spcBef>
                <a:spcPct val="50000"/>
              </a:spcBef>
              <a:buFontTx/>
              <a:buChar char="•"/>
            </a:pPr>
            <a:endParaRPr lang="de-AT" sz="2800" b="1" baseline="0">
              <a:latin typeface="Arial" pitchFamily="34" charset="0"/>
            </a:endParaRPr>
          </a:p>
        </p:txBody>
      </p:sp>
      <p:sp>
        <p:nvSpPr>
          <p:cNvPr id="33795" name="Rectangle 4"/>
          <p:cNvSpPr>
            <a:spLocks noGrp="1" noChangeArrowheads="1"/>
          </p:cNvSpPr>
          <p:nvPr>
            <p:ph type="body" idx="4294967295"/>
          </p:nvPr>
        </p:nvSpPr>
        <p:spPr>
          <a:xfrm>
            <a:off x="539750" y="1700213"/>
            <a:ext cx="8353425" cy="4176712"/>
          </a:xfrm>
        </p:spPr>
        <p:txBody>
          <a:bodyPr lIns="92075" tIns="46038" rIns="92075" bIns="46038"/>
          <a:lstStyle/>
          <a:p>
            <a:pPr marL="341313" lvl="1">
              <a:spcAft>
                <a:spcPts val="475"/>
              </a:spcAft>
              <a:buClr>
                <a:srgbClr val="ED820E"/>
              </a:buClr>
              <a:buFontTx/>
              <a:buNone/>
            </a:pPr>
            <a:endParaRPr lang="en-US" sz="2200" smtClean="0"/>
          </a:p>
        </p:txBody>
      </p:sp>
      <p:sp>
        <p:nvSpPr>
          <p:cNvPr id="5" name="Rectangle 4"/>
          <p:cNvSpPr txBox="1">
            <a:spLocks noChangeArrowheads="1"/>
          </p:cNvSpPr>
          <p:nvPr/>
        </p:nvSpPr>
        <p:spPr bwMode="auto">
          <a:xfrm>
            <a:off x="611188" y="1844675"/>
            <a:ext cx="8353425" cy="4176713"/>
          </a:xfrm>
          <a:prstGeom prst="rect">
            <a:avLst/>
          </a:prstGeom>
          <a:noFill/>
          <a:ln w="9525">
            <a:noFill/>
            <a:miter lim="800000"/>
            <a:headEnd/>
            <a:tailEnd/>
          </a:ln>
        </p:spPr>
        <p:txBody>
          <a:bodyPr lIns="92075" tIns="46038" rIns="92075" bIns="46038"/>
          <a:lstStyle/>
          <a:p>
            <a:pPr marL="341313" lvl="1" indent="-285750">
              <a:spcBef>
                <a:spcPct val="20000"/>
              </a:spcBef>
              <a:spcAft>
                <a:spcPts val="475"/>
              </a:spcAft>
              <a:buClr>
                <a:srgbClr val="ED820E"/>
              </a:buClr>
              <a:buFont typeface="Wingdings" pitchFamily="2" charset="2"/>
              <a:buChar char="§"/>
              <a:defRPr/>
            </a:pPr>
            <a:endParaRPr lang="de-DE" sz="2200" kern="0" baseline="0" dirty="0">
              <a:latin typeface="+mn-lt"/>
              <a:ea typeface="+mn-ea"/>
            </a:endParaRPr>
          </a:p>
          <a:p>
            <a:pPr marL="341313" lvl="1" indent="-285750">
              <a:spcBef>
                <a:spcPct val="20000"/>
              </a:spcBef>
              <a:spcAft>
                <a:spcPts val="475"/>
              </a:spcAft>
              <a:buClr>
                <a:srgbClr val="ED820E"/>
              </a:buClr>
              <a:buFont typeface="Wingdings" pitchFamily="2" charset="2"/>
              <a:buChar char="§"/>
              <a:defRPr/>
            </a:pPr>
            <a:endParaRPr lang="de-DE" sz="2200" kern="0" baseline="0" dirty="0">
              <a:latin typeface="+mn-lt"/>
              <a:ea typeface="+mn-ea"/>
            </a:endParaRPr>
          </a:p>
        </p:txBody>
      </p:sp>
      <p:graphicFrame>
        <p:nvGraphicFramePr>
          <p:cNvPr id="6" name="Tabelle 5"/>
          <p:cNvGraphicFramePr>
            <a:graphicFrameLocks noGrp="1"/>
          </p:cNvGraphicFramePr>
          <p:nvPr/>
        </p:nvGraphicFramePr>
        <p:xfrm>
          <a:off x="0" y="1281113"/>
          <a:ext cx="9144000" cy="5461002"/>
        </p:xfrm>
        <a:graphic>
          <a:graphicData uri="http://schemas.openxmlformats.org/drawingml/2006/table">
            <a:tbl>
              <a:tblPr/>
              <a:tblGrid>
                <a:gridCol w="1247775"/>
                <a:gridCol w="1625600"/>
                <a:gridCol w="1481138"/>
                <a:gridCol w="1568450"/>
                <a:gridCol w="1741487"/>
                <a:gridCol w="1479550"/>
              </a:tblGrid>
              <a:tr h="11953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AT" sz="1600" b="0" i="0" u="none" strike="noStrike" cap="none" normalizeH="0" baseline="0" dirty="0" smtClean="0">
                        <a:ln>
                          <a:noFill/>
                        </a:ln>
                        <a:solidFill>
                          <a:srgbClr val="ED880E"/>
                        </a:solidFill>
                        <a:effectLst/>
                        <a:latin typeface="Arial" pitchFamily="34" charset="0"/>
                        <a:ea typeface="MS PGothic" pitchFamily="34" charset="-128"/>
                      </a:endParaRP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Mitarbeiter-mobilität Tennengau</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Villacher Saubermacher</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Citybike Wien</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HIT / Rosazukunft</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Smart Community Großschönau</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r>
              <a:tr h="9064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Gemeinde-größe </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20.000</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60.000</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1.700.000</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150.000</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1.200</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485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Themen-bereich</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Mobilität</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Abfall-wirtschaft</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Mobilität</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Siedlung (Smart Grid, RES, Mobilität, Energieeffizienz)</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Energie-effiziente Gebäude / Smart Grid</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2557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1" i="0" u="none" strike="noStrike" cap="none" normalizeH="0" baseline="0" dirty="0" smtClean="0">
                          <a:ln>
                            <a:noFill/>
                          </a:ln>
                          <a:solidFill>
                            <a:schemeClr val="bg1"/>
                          </a:solidFill>
                          <a:effectLst/>
                          <a:latin typeface="Arial" pitchFamily="34" charset="0"/>
                          <a:ea typeface="MS PGothic" pitchFamily="34" charset="-128"/>
                        </a:rPr>
                        <a:t>„Typ</a:t>
                      </a:r>
                      <a:r>
                        <a:rPr kumimoji="0" lang="de-AT" altLang="de-AT" sz="1600" b="1" i="0" u="none" strike="noStrike" cap="none" normalizeH="0" baseline="0" dirty="0" smtClean="0">
                          <a:ln>
                            <a:noFill/>
                          </a:ln>
                          <a:solidFill>
                            <a:schemeClr val="bg1"/>
                          </a:solidFill>
                          <a:effectLst/>
                          <a:latin typeface="Arial" pitchFamily="34" charset="0"/>
                          <a:ea typeface="MS PGothic" pitchFamily="34" charset="-128"/>
                        </a:rPr>
                        <a:t>“</a:t>
                      </a:r>
                      <a:endParaRPr kumimoji="0" lang="de-AT" sz="1600" b="0" i="0" u="none" strike="noStrike" cap="none" normalizeH="0" baseline="0" dirty="0" smtClean="0">
                        <a:ln>
                          <a:noFill/>
                        </a:ln>
                        <a:solidFill>
                          <a:schemeClr val="bg1"/>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chemeClr val="bg1"/>
                          </a:solidFill>
                          <a:effectLst/>
                          <a:latin typeface="Arial" pitchFamily="34" charset="0"/>
                          <a:ea typeface="MS PGothic" pitchFamily="34" charset="-128"/>
                        </a:rPr>
                        <a:t>Rolle der Gemeinde</a:t>
                      </a:r>
                    </a:p>
                  </a:txBody>
                  <a:tcPr marL="36000" marR="36000" marT="18002" marB="18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1" i="0" u="none" strike="noStrike" cap="none" normalizeH="0" baseline="0" dirty="0" smtClean="0">
                          <a:ln>
                            <a:noFill/>
                          </a:ln>
                          <a:solidFill>
                            <a:srgbClr val="000000"/>
                          </a:solidFill>
                          <a:effectLst/>
                          <a:latin typeface="Arial" pitchFamily="34" charset="0"/>
                          <a:ea typeface="MS PGothic" pitchFamily="34" charset="-128"/>
                        </a:rPr>
                        <a:t>„Förderer</a:t>
                      </a:r>
                      <a:r>
                        <a:rPr kumimoji="0" lang="de-AT" altLang="de-AT" sz="1600" b="1" i="0" u="none" strike="noStrike" cap="none" normalizeH="0" baseline="0" dirty="0" smtClean="0">
                          <a:ln>
                            <a:noFill/>
                          </a:ln>
                          <a:solidFill>
                            <a:srgbClr val="000000"/>
                          </a:solidFill>
                          <a:effectLst/>
                          <a:latin typeface="Arial" pitchFamily="34" charset="0"/>
                          <a:ea typeface="MS PGothic" pitchFamily="34" charset="-128"/>
                        </a:rPr>
                        <a:t>“</a:t>
                      </a:r>
                      <a:r>
                        <a:rPr kumimoji="0" lang="de-AT" sz="1600" b="1" i="0" u="none" strike="noStrike" cap="none" normalizeH="0" baseline="0" dirty="0" smtClean="0">
                          <a:ln>
                            <a:noFill/>
                          </a:ln>
                          <a:solidFill>
                            <a:srgbClr val="000000"/>
                          </a:solidFill>
                          <a:effectLst/>
                          <a:latin typeface="Arial" pitchFamily="34" charset="0"/>
                          <a:ea typeface="MS PGothic" pitchFamily="34" charset="-128"/>
                        </a:rPr>
                        <a:t> </a:t>
                      </a: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rgbClr val="000000"/>
                          </a:solidFill>
                          <a:effectLst/>
                          <a:latin typeface="Arial" pitchFamily="34" charset="0"/>
                          <a:ea typeface="MS PGothic" pitchFamily="34" charset="-128"/>
                        </a:rPr>
                        <a:t>Anschub durch </a:t>
                      </a:r>
                      <a:r>
                        <a:rPr kumimoji="0" lang="de-AT" sz="1600" b="0" i="0" u="none" strike="noStrike" cap="none" normalizeH="0" baseline="0" dirty="0" err="1" smtClean="0">
                          <a:ln>
                            <a:noFill/>
                          </a:ln>
                          <a:solidFill>
                            <a:srgbClr val="000000"/>
                          </a:solidFill>
                          <a:effectLst/>
                          <a:latin typeface="Arial" pitchFamily="34" charset="0"/>
                          <a:ea typeface="MS PGothic" pitchFamily="34" charset="-128"/>
                        </a:rPr>
                        <a:t>Projektent-wicklung</a:t>
                      </a: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2" marB="18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1" i="0" u="none" strike="noStrike" cap="none" normalizeH="0" baseline="0" dirty="0" smtClean="0">
                          <a:ln>
                            <a:noFill/>
                          </a:ln>
                          <a:solidFill>
                            <a:srgbClr val="000000"/>
                          </a:solidFill>
                          <a:effectLst/>
                          <a:latin typeface="Arial" pitchFamily="34" charset="0"/>
                          <a:ea typeface="MS PGothic" pitchFamily="34" charset="-128"/>
                        </a:rPr>
                        <a:t>„Investor</a:t>
                      </a:r>
                      <a:r>
                        <a:rPr kumimoji="0" lang="de-AT" altLang="de-AT" sz="1600" b="1" i="0" u="none" strike="noStrike" cap="none" normalizeH="0" baseline="0" dirty="0" smtClean="0">
                          <a:ln>
                            <a:noFill/>
                          </a:ln>
                          <a:solidFill>
                            <a:srgbClr val="000000"/>
                          </a:solidFill>
                          <a:effectLst/>
                          <a:latin typeface="Arial" pitchFamily="34" charset="0"/>
                          <a:ea typeface="MS PGothic" pitchFamily="34" charset="-128"/>
                        </a:rPr>
                        <a:t>“</a:t>
                      </a: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rgbClr val="000000"/>
                          </a:solidFill>
                          <a:effectLst/>
                          <a:latin typeface="Arial" pitchFamily="34" charset="0"/>
                          <a:ea typeface="MS PGothic" pitchFamily="34" charset="-128"/>
                        </a:rPr>
                        <a:t>Gemeinsame Gesellschaft</a:t>
                      </a:r>
                    </a:p>
                  </a:txBody>
                  <a:tcPr marL="36000" marR="36000" marT="18002" marB="18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1" i="0" u="none" strike="noStrike" cap="none" normalizeH="0" baseline="0" dirty="0" smtClean="0">
                          <a:ln>
                            <a:noFill/>
                          </a:ln>
                          <a:solidFill>
                            <a:srgbClr val="000000"/>
                          </a:solidFill>
                          <a:effectLst/>
                          <a:latin typeface="Arial" pitchFamily="34" charset="0"/>
                          <a:ea typeface="MS PGothic" pitchFamily="34" charset="-128"/>
                        </a:rPr>
                        <a:t>„Förderer</a:t>
                      </a:r>
                      <a:r>
                        <a:rPr kumimoji="0" lang="de-AT" altLang="de-AT" sz="1600" b="1" i="0" u="none" strike="noStrike" cap="none" normalizeH="0" baseline="0" dirty="0" smtClean="0">
                          <a:ln>
                            <a:noFill/>
                          </a:ln>
                          <a:solidFill>
                            <a:srgbClr val="000000"/>
                          </a:solidFill>
                          <a:effectLst/>
                          <a:latin typeface="Arial" pitchFamily="34" charset="0"/>
                          <a:ea typeface="MS PGothic" pitchFamily="34" charset="-128"/>
                        </a:rPr>
                        <a:t>“</a:t>
                      </a:r>
                      <a:r>
                        <a:rPr kumimoji="0" lang="de-AT" sz="1600" b="1" i="0" u="none" strike="noStrike" cap="none" normalizeH="0" baseline="0" dirty="0" smtClean="0">
                          <a:ln>
                            <a:noFill/>
                          </a:ln>
                          <a:solidFill>
                            <a:srgbClr val="000000"/>
                          </a:solidFill>
                          <a:effectLst/>
                          <a:latin typeface="Arial" pitchFamily="34" charset="0"/>
                          <a:ea typeface="MS PGothic" pitchFamily="34" charset="-128"/>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rgbClr val="000000"/>
                          </a:solidFill>
                          <a:effectLst/>
                          <a:latin typeface="Arial" pitchFamily="34" charset="0"/>
                          <a:ea typeface="MS PGothic" pitchFamily="34" charset="-128"/>
                        </a:rPr>
                        <a:t>Zuschuss, Werbefinanzier- </a:t>
                      </a:r>
                      <a:r>
                        <a:rPr kumimoji="0" lang="de-AT" sz="1600" b="0" i="0" u="none" strike="noStrike" cap="none" normalizeH="0" baseline="0" dirty="0" err="1" smtClean="0">
                          <a:ln>
                            <a:noFill/>
                          </a:ln>
                          <a:solidFill>
                            <a:srgbClr val="000000"/>
                          </a:solidFill>
                          <a:effectLst/>
                          <a:latin typeface="Arial" pitchFamily="34" charset="0"/>
                          <a:ea typeface="MS PGothic" pitchFamily="34" charset="-128"/>
                        </a:rPr>
                        <a:t>te</a:t>
                      </a:r>
                      <a:r>
                        <a:rPr kumimoji="0" lang="de-AT" sz="1600" b="0" i="0" u="none" strike="noStrike" cap="none" normalizeH="0" baseline="0" dirty="0" smtClean="0">
                          <a:ln>
                            <a:noFill/>
                          </a:ln>
                          <a:solidFill>
                            <a:srgbClr val="000000"/>
                          </a:solidFill>
                          <a:effectLst/>
                          <a:latin typeface="Arial" pitchFamily="34" charset="0"/>
                          <a:ea typeface="MS PGothic" pitchFamily="34" charset="-128"/>
                        </a:rPr>
                        <a:t> Smart City Infrastruktur </a:t>
                      </a:r>
                    </a:p>
                  </a:txBody>
                  <a:tcPr marL="36000" marR="36000" marT="18002" marB="18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1" i="0" u="none" strike="noStrike" cap="none" normalizeH="0" baseline="0" smtClean="0">
                          <a:ln>
                            <a:noFill/>
                          </a:ln>
                          <a:solidFill>
                            <a:srgbClr val="000000"/>
                          </a:solidFill>
                          <a:effectLst/>
                          <a:latin typeface="Arial" pitchFamily="34" charset="0"/>
                          <a:ea typeface="MS PGothic" pitchFamily="34" charset="-128"/>
                        </a:rPr>
                        <a:t>„Enabler</a:t>
                      </a:r>
                      <a:r>
                        <a:rPr kumimoji="0" lang="de-AT" altLang="de-AT" sz="1600" b="1" i="0" u="none" strike="noStrike" cap="none" normalizeH="0" baseline="0" smtClean="0">
                          <a:ln>
                            <a:noFill/>
                          </a:ln>
                          <a:solidFill>
                            <a:srgbClr val="000000"/>
                          </a:solidFill>
                          <a:effectLst/>
                          <a:latin typeface="Arial" pitchFamily="34" charset="0"/>
                          <a:ea typeface="MS PGothic" pitchFamily="34" charset="-128"/>
                        </a:rPr>
                        <a:t>“</a:t>
                      </a:r>
                      <a:endParaRPr kumimoji="0" lang="de-AT" sz="1600" b="1" i="0" u="none" strike="noStrike" cap="none" normalizeH="0" baseline="0" smtClean="0">
                        <a:ln>
                          <a:noFill/>
                        </a:ln>
                        <a:solidFill>
                          <a:srgbClr val="000000"/>
                        </a:solidFill>
                        <a:effectLst/>
                        <a:latin typeface="Arial"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Entwicklungs-</a:t>
                      </a:r>
                    </a:p>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konzepte,</a:t>
                      </a:r>
                    </a:p>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Planungs-vorgaben</a:t>
                      </a:r>
                    </a:p>
                  </a:txBody>
                  <a:tcPr marL="36000" marR="36000" marT="18002" marB="18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1" i="0" u="none" strike="noStrike" cap="none" normalizeH="0" baseline="0" dirty="0" smtClean="0">
                          <a:ln>
                            <a:noFill/>
                          </a:ln>
                          <a:solidFill>
                            <a:srgbClr val="000000"/>
                          </a:solidFill>
                          <a:effectLst/>
                          <a:latin typeface="Arial" pitchFamily="34" charset="0"/>
                          <a:ea typeface="MS PGothic" pitchFamily="34" charset="-128"/>
                        </a:rPr>
                        <a:t>„Förderer</a:t>
                      </a:r>
                      <a:r>
                        <a:rPr kumimoji="0" lang="de-AT" altLang="de-AT" sz="1600" b="1" i="0" u="none" strike="noStrike" cap="none" normalizeH="0" baseline="0" dirty="0" smtClean="0">
                          <a:ln>
                            <a:noFill/>
                          </a:ln>
                          <a:solidFill>
                            <a:srgbClr val="000000"/>
                          </a:solidFill>
                          <a:effectLst/>
                          <a:latin typeface="Arial" pitchFamily="34" charset="0"/>
                          <a:ea typeface="MS PGothic" pitchFamily="34" charset="-128"/>
                        </a:rPr>
                        <a:t>“</a:t>
                      </a:r>
                      <a:r>
                        <a:rPr kumimoji="0" lang="de-AT" sz="1600" b="1" i="0" u="none" strike="noStrike" cap="none" normalizeH="0" baseline="0" dirty="0" smtClean="0">
                          <a:ln>
                            <a:noFill/>
                          </a:ln>
                          <a:solidFill>
                            <a:srgbClr val="000000"/>
                          </a:solidFill>
                          <a:effectLst/>
                          <a:latin typeface="Arial" pitchFamily="34" charset="0"/>
                          <a:ea typeface="MS PGothic" pitchFamily="34" charset="-128"/>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rgbClr val="000000"/>
                          </a:solidFill>
                          <a:effectLst/>
                          <a:latin typeface="Arial" pitchFamily="34" charset="0"/>
                          <a:ea typeface="MS PGothic" pitchFamily="34" charset="-128"/>
                        </a:rPr>
                        <a:t>Privatinitiative, Unterstützung durch Gemeinde</a:t>
                      </a:r>
                    </a:p>
                  </a:txBody>
                  <a:tcPr marL="36000" marR="36000" marT="18002" marB="18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175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chemeClr val="bg1"/>
                          </a:solidFill>
                          <a:effectLst/>
                          <a:latin typeface="Arial" pitchFamily="34" charset="0"/>
                          <a:ea typeface="MS PGothic" pitchFamily="34" charset="-128"/>
                        </a:rPr>
                        <a:t>Bundesland</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D880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Salzburg</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Kärnten</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Wien</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smtClean="0">
                          <a:ln>
                            <a:noFill/>
                          </a:ln>
                          <a:solidFill>
                            <a:srgbClr val="000000"/>
                          </a:solidFill>
                          <a:effectLst/>
                          <a:latin typeface="Arial" pitchFamily="34" charset="0"/>
                          <a:ea typeface="MS PGothic" pitchFamily="34" charset="-128"/>
                        </a:rPr>
                        <a:t>Salzburg</a:t>
                      </a: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sz="1600" b="0" i="0" u="none" strike="noStrike" cap="none" normalizeH="0" baseline="0" dirty="0" smtClean="0">
                          <a:ln>
                            <a:noFill/>
                          </a:ln>
                          <a:solidFill>
                            <a:srgbClr val="000000"/>
                          </a:solidFill>
                          <a:effectLst/>
                          <a:latin typeface="Arial" pitchFamily="34" charset="0"/>
                          <a:ea typeface="MS PGothic" pitchFamily="34" charset="-128"/>
                        </a:rPr>
                        <a:t>Nieder-</a:t>
                      </a:r>
                      <a:r>
                        <a:rPr kumimoji="0" lang="de-AT" sz="1600" b="0" i="0" u="none" strike="noStrike" cap="none" normalizeH="0" baseline="0" dirty="0" err="1" smtClean="0">
                          <a:ln>
                            <a:noFill/>
                          </a:ln>
                          <a:solidFill>
                            <a:srgbClr val="000000"/>
                          </a:solidFill>
                          <a:effectLst/>
                          <a:latin typeface="Arial" pitchFamily="34" charset="0"/>
                          <a:ea typeface="MS PGothic" pitchFamily="34" charset="-128"/>
                        </a:rPr>
                        <a:t>österreich</a:t>
                      </a:r>
                      <a:endParaRPr kumimoji="0" lang="de-AT" sz="1600" b="0" i="0" u="none" strike="noStrike" cap="none" normalizeH="0" baseline="0" dirty="0" smtClean="0">
                        <a:ln>
                          <a:noFill/>
                        </a:ln>
                        <a:solidFill>
                          <a:srgbClr val="000000"/>
                        </a:solidFill>
                        <a:effectLst/>
                        <a:latin typeface="Arial" pitchFamily="34" charset="0"/>
                        <a:ea typeface="MS PGothic" pitchFamily="34" charset="-128"/>
                      </a:endParaRPr>
                    </a:p>
                  </a:txBody>
                  <a:tcPr marL="36000" marR="36000" marT="18002" marB="18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7" name="Foliennummernplatzhalter 6"/>
          <p:cNvSpPr>
            <a:spLocks noGrp="1"/>
          </p:cNvSpPr>
          <p:nvPr>
            <p:ph type="sldNum" sz="quarter" idx="4"/>
          </p:nvPr>
        </p:nvSpPr>
        <p:spPr/>
        <p:txBody>
          <a:bodyPr/>
          <a:lstStyle/>
          <a:p>
            <a:fld id="{9CE83237-9A84-4C69-81F8-A0455110BDC7}" type="slidenum">
              <a:rPr lang="de-AT" smtClean="0"/>
              <a:pPr/>
              <a:t>9</a:t>
            </a:fld>
            <a:endParaRPr lang="de-AT"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2_Eurem-biomasse">
  <a:themeElements>
    <a:clrScheme name="Benutzerdefiniert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5959FE"/>
      </a:hlink>
      <a:folHlink>
        <a:srgbClr val="5959FE"/>
      </a:folHlink>
    </a:clrScheme>
    <a:fontScheme name="2_Eurem-biomasse">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2500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25000" smtClean="0">
            <a:ln>
              <a:noFill/>
            </a:ln>
            <a:solidFill>
              <a:schemeClr val="tx1"/>
            </a:solidFill>
            <a:effectLst/>
            <a:latin typeface="Times New Roman" pitchFamily="18" charset="0"/>
          </a:defRPr>
        </a:defPPr>
      </a:lstStyle>
    </a:lnDef>
  </a:objectDefaults>
  <a:extraClrSchemeLst>
    <a:extraClrScheme>
      <a:clrScheme name="2_Eurem-biomass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Eurem-biomass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Eurem-biomass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Eurem-biomass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Eurem-biomass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Eurem-biomass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Eurem-biomass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2500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25000" smtClean="0">
            <a:ln>
              <a:noFill/>
            </a:ln>
            <a:solidFill>
              <a:schemeClr val="tx1"/>
            </a:solidFill>
            <a:effectLst/>
            <a:latin typeface="Times New Roman" pitchFamily="18"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2132</Words>
  <Application>Microsoft Office PowerPoint</Application>
  <PresentationFormat>Bildschirmpräsentation (4:3)</PresentationFormat>
  <Paragraphs>326</Paragraphs>
  <Slides>23</Slides>
  <Notes>23</Notes>
  <HiddenSlides>0</HiddenSlides>
  <MMClips>0</MMClips>
  <ScaleCrop>false</ScaleCrop>
  <HeadingPairs>
    <vt:vector size="6" baseType="variant">
      <vt:variant>
        <vt:lpstr>Verwendete Schriftarten</vt:lpstr>
      </vt:variant>
      <vt:variant>
        <vt:i4>8</vt:i4>
      </vt:variant>
      <vt:variant>
        <vt:lpstr>Design</vt:lpstr>
      </vt:variant>
      <vt:variant>
        <vt:i4>2</vt:i4>
      </vt:variant>
      <vt:variant>
        <vt:lpstr>Folientitel</vt:lpstr>
      </vt:variant>
      <vt:variant>
        <vt:i4>23</vt:i4>
      </vt:variant>
    </vt:vector>
  </HeadingPairs>
  <TitlesOfParts>
    <vt:vector size="33" baseType="lpstr">
      <vt:lpstr>MS PGothic</vt:lpstr>
      <vt:lpstr>Airal</vt:lpstr>
      <vt:lpstr>Arial</vt:lpstr>
      <vt:lpstr>Symbol</vt:lpstr>
      <vt:lpstr>Times New Roman</vt:lpstr>
      <vt:lpstr>Wingdings</vt:lpstr>
      <vt:lpstr>Wingdings 3</vt:lpstr>
      <vt:lpstr>ヒラギノ角ゴ Pro W3</vt:lpstr>
      <vt:lpstr>2_Eurem-biomasse</vt:lpstr>
      <vt:lpstr>Benutzerdefiniertes Design</vt:lpstr>
      <vt:lpstr>   Kooperationskompass  für  Städte/Gemeinden &amp; Wirtschaft  für  Smart Cities Projekte in Österreich   Energieinstitut der Wirtschaft GmbH    Stand 31.7.2012     </vt:lpstr>
      <vt:lpstr> Was bietet der Kooperationskompass? </vt:lpstr>
      <vt:lpstr>PowerPoint-Präsentation</vt:lpstr>
      <vt:lpstr>Es gibt vielfältigste Kooperationen </vt:lpstr>
      <vt:lpstr>Kategorisierung von Kooperationen</vt:lpstr>
      <vt:lpstr>Konzepte für Kooperationstypen</vt:lpstr>
      <vt:lpstr>Beispiele für erfolgreiche Kooperationstypen</vt:lpstr>
      <vt:lpstr>Überblick  Beispiele nach Anwendungsbereichen</vt:lpstr>
      <vt:lpstr>Überblick detaillierte Good Practice Beschreibungen</vt:lpstr>
      <vt:lpstr>Erfolgsfaktoren</vt:lpstr>
      <vt:lpstr>Weitere Informationen</vt:lpstr>
      <vt:lpstr> Kontakt  </vt:lpstr>
      <vt:lpstr>Projektbeispiele  </vt:lpstr>
      <vt:lpstr>Salzburg: HiT - ROSA ZUKUNFT </vt:lpstr>
      <vt:lpstr>Smart Community Großschönau</vt:lpstr>
      <vt:lpstr>Villacher Saubermacher</vt:lpstr>
      <vt:lpstr>Mitarbeitermobilität Tennengau </vt:lpstr>
      <vt:lpstr>Citybike Wien</vt:lpstr>
      <vt:lpstr>Smart Grids  Modellgemeinde Köstendorf</vt:lpstr>
      <vt:lpstr>Contracting Pool Amstetten </vt:lpstr>
      <vt:lpstr>Lichtcontracting Feldkirch</vt:lpstr>
      <vt:lpstr>Bürgerbeteiligung Almtaler Sonnenstein</vt:lpstr>
      <vt:lpstr>Photovoltaik - Bürgerbeteiligung Pöchlarn</vt:lpstr>
    </vt:vector>
  </TitlesOfParts>
  <Company>E.V.A.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Vortrag Europäischer Energiemanager</dc:subject>
  <dc:creator>Michael Sattler</dc:creator>
  <cp:lastModifiedBy>Sonja Starnberger</cp:lastModifiedBy>
  <cp:revision>1093</cp:revision>
  <dcterms:created xsi:type="dcterms:W3CDTF">2003-11-28T11:37:35Z</dcterms:created>
  <dcterms:modified xsi:type="dcterms:W3CDTF">2015-09-16T10:32:36Z</dcterms:modified>
</cp:coreProperties>
</file>